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5"/>
  </p:notesMasterIdLst>
  <p:handoutMasterIdLst>
    <p:handoutMasterId r:id="rId26"/>
  </p:handoutMasterIdLst>
  <p:sldIdLst>
    <p:sldId id="297" r:id="rId3"/>
    <p:sldId id="542" r:id="rId4"/>
    <p:sldId id="543" r:id="rId5"/>
    <p:sldId id="544" r:id="rId6"/>
    <p:sldId id="545" r:id="rId7"/>
    <p:sldId id="546" r:id="rId8"/>
    <p:sldId id="519" r:id="rId9"/>
    <p:sldId id="521" r:id="rId10"/>
    <p:sldId id="535" r:id="rId11"/>
    <p:sldId id="522" r:id="rId12"/>
    <p:sldId id="523" r:id="rId13"/>
    <p:sldId id="555" r:id="rId14"/>
    <p:sldId id="556" r:id="rId15"/>
    <p:sldId id="524" r:id="rId16"/>
    <p:sldId id="525" r:id="rId17"/>
    <p:sldId id="526" r:id="rId18"/>
    <p:sldId id="527" r:id="rId19"/>
    <p:sldId id="528" r:id="rId20"/>
    <p:sldId id="529" r:id="rId21"/>
    <p:sldId id="530" r:id="rId22"/>
    <p:sldId id="540" r:id="rId23"/>
    <p:sldId id="531" r:id="rId24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D00"/>
    <a:srgbClr val="FF5C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34"/>
    <p:restoredTop sz="96173"/>
  </p:normalViewPr>
  <p:slideViewPr>
    <p:cSldViewPr snapToGrid="0" snapToObjects="1">
      <p:cViewPr varScale="1">
        <p:scale>
          <a:sx n="232" d="100"/>
          <a:sy n="232" d="100"/>
        </p:scale>
        <p:origin x="1568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2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Important to note here – just because moving in one direction lowers the loss, doesn’t mean we can move in that direction indefinitely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351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mean square error, normalized mean square error, </a:t>
            </a:r>
            <a:r>
              <a:rPr lang="en-US" dirty="0" err="1"/>
              <a:t>etc</a:t>
            </a:r>
            <a:r>
              <a:rPr lang="en-US" dirty="0"/>
              <a:t>, but these</a:t>
            </a:r>
            <a:r>
              <a:rPr lang="en-US" baseline="0" dirty="0"/>
              <a:t> are the essentials</a:t>
            </a:r>
          </a:p>
          <a:p>
            <a:r>
              <a:rPr lang="en-US" baseline="0" dirty="0"/>
              <a:t>Other ways to measure distance between the prediction and the truth that might be appropriate for specific applications</a:t>
            </a:r>
          </a:p>
          <a:p>
            <a:endParaRPr lang="en-US" baseline="0" dirty="0"/>
          </a:p>
          <a:p>
            <a:r>
              <a:rPr lang="en-US" baseline="0" dirty="0"/>
              <a:t>Note that Normalized MSE is 1-R^2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74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Root mean square error, normalized mean square error, </a:t>
            </a:r>
            <a:r>
              <a:rPr lang="en-US" dirty="0" err="1"/>
              <a:t>etc</a:t>
            </a:r>
            <a:r>
              <a:rPr lang="en-US" dirty="0"/>
              <a:t>, but these</a:t>
            </a:r>
            <a:r>
              <a:rPr lang="en-US" baseline="0" dirty="0"/>
              <a:t> are the essentials</a:t>
            </a:r>
          </a:p>
          <a:p>
            <a:r>
              <a:rPr lang="en-US" baseline="0" dirty="0"/>
              <a:t>Other ways to measure distance between the prediction and the truth that might be appropriate for specific applications</a:t>
            </a:r>
          </a:p>
          <a:p>
            <a:endParaRPr lang="en-US" baseline="0" dirty="0"/>
          </a:p>
          <a:p>
            <a:r>
              <a:rPr lang="en-US" baseline="0" dirty="0"/>
              <a:t>Note that Normalized MSE is 1-R^2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004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1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Willingness</a:t>
            </a:r>
            <a:r>
              <a:rPr lang="en-US" baseline="0" dirty="0"/>
              <a:t> to embrace complex models </a:t>
            </a:r>
            <a:r>
              <a:rPr lang="en-US" baseline="0" dirty="0">
                <a:sym typeface="Wingdings" panose="05000000000000000000" pitchFamily="2" charset="2"/>
              </a:rPr>
              <a:t> need this better approach to overfitting.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288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Fair question: why is left better than right? If we knew that our observations were perfect, and that x was the only thing that affected y, then we’d need a function that goes through all points perfectly</a:t>
            </a:r>
          </a:p>
          <a:p>
            <a:r>
              <a:rPr lang="en-US" dirty="0"/>
              <a:t>But, there’s randomness. Or, at least there are things affecting y other than 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76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that the 8-order fit will take some big parameter values – we penalize them, we prevent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61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But, for all we know, the right-most model could be good. To find out? Try out some new data you haven’t seen before.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99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646D-76A0-584E-BAD3-8F2A96A9C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F84289-647C-D042-8241-BC057E499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3824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5C99-482E-B243-BAAD-64CE2BC77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B68E33-9675-DF4E-8B0F-C579A709E2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9761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ED6FBC-5DDC-8842-A1A3-DAABD33D0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DACF76-823E-8847-A656-38FF8EED1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6221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8343-DD58-ED44-BBF7-C1911121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47FF-7228-9D4E-A877-E135868E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927A0-9D7B-E144-9EF6-99AB0DC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92D4-BEA0-6D42-AE95-FCEA859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0D03-F261-8744-99E4-D82D5B9F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4712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517B-9B78-0841-B578-AB750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6C1E-7919-6144-9D7A-D28414B0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4E5D-9111-FA4E-9FAE-D69A44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A9-16A2-D14F-A33B-78F7322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4F52-D21F-794C-96BF-35ACD7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15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94C-3B40-864A-8CC4-2984668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F653D-1380-CD42-8F98-0696A12E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DC2A-9D03-194A-9FF6-A3F33D8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5F-6C7E-3B4F-B423-9AF1E04F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34E4-C8FD-1542-B1C8-DB220F04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59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52C3-E32B-284D-BFEC-E6D0AB24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35AD-4689-934B-90AA-BADEEE39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7A91-C4B2-8A4B-93A5-75E97479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9E2F-74DC-404E-B35A-D7521948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032A-DB26-BD4A-8CF5-99DE499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411CC-9060-7A4F-BDD9-ED1CF5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348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9FC-65EB-9F4D-A683-2157EA79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D44F-95DB-A848-8892-72B3AA7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2C79-4037-AD4C-A939-B23FA1743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C2A90-F9E1-0E4A-B3D9-2B6E1456F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6C7F6-213C-784A-A810-0DC15ECE2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0E68-20FD-1543-8E79-1555DA77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5922-D590-734A-88F2-9F751E7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02DB-867F-9B44-ADF6-7F318473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7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02CE-A117-3540-A081-74F3544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1B5DC-8CAD-9B4B-9FC4-97A66F6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AA2C7-BA08-6E44-838C-EB7853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1F8D3-AAF1-7449-A983-C14BB99D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400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E2ACC-E072-A948-84F4-F01F1D23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909E-EA1F-9F40-B919-0FC0FEC5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05F-8453-604C-AD64-37199E0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6944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277D-20BF-824E-9DEB-6B23085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F6F0-67D2-734A-98C4-64D1E5F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95F1D-8F94-9448-871E-8BA22D84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3637-AAE0-C941-9219-3F82F6D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B0AB-23DA-854E-8BC1-08F629F5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7317-B55C-4946-86D9-BA17DCA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4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3ABCE-28C0-4747-9486-B2DB0E9C0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A7F01-B43A-C642-AC9B-68514DC63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6158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918-7E7D-3A4C-974E-4D982625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776AC-44CA-A246-B25A-01A590F69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FBEA-A250-9449-B5A6-452B022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CE5E4-02C6-F849-BF5A-5C9599CF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EBDBD-995C-EF41-9082-5EABC17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22CA0-9C60-884D-ABE7-8768581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2503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EEEC-E7A1-8E46-9266-D2A599B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75F6-D327-CE43-B971-A419B6D6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B074-0F21-0F44-9263-16CC33E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B023-1A0B-3547-AD64-1466F1E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7E93-CEDA-8448-9ABB-2699735B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33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78466-759E-CC4C-9885-80C88E23A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45A9-81B3-A34F-80C4-F7AEBE88F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F236-1443-E14C-89FB-F8417A8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8E2B-7683-FD42-8CF8-21A3A6B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21F95-EDB6-CB4D-8BAE-102280CB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4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52545-36D8-AF4E-AB9F-10F32D32F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E195F-0564-084D-B966-5639D3920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96128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ACAF-E0CC-7645-9D3D-DD79BF367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F797D-806F-7843-BAAA-56A67FF07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89AACC-4C2A-7F47-BA33-158368510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2228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56D0-D7A8-254B-8D1A-22F77CB02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BCD3B-AC1E-F346-A385-B37C3D0C7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CD92A7-0391-F246-BB1C-1D7A124C8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901F1-A332-314E-9AFE-76AC0BFC6F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E05C7-B9EB-9249-9E2F-B3C37A8E11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6724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AB07B-DB25-BD4D-8331-E1384AAF0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496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92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0A03-585D-1A45-82DE-2FD45123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3D3D5-9DAE-6E4C-B0A0-C7E985183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70FFA4-E64D-4B4D-A2EC-6EC626B8BC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80273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7036F-B0CA-E944-8505-3BE048E6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927F7-501B-4449-8E18-A1F183793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02CB8-491E-D04E-BA17-AC9D24B5E7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7960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87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B2CE3-E49E-214A-BA34-64EC7DD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C094-21FD-E74A-9EDB-12B55C52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48AC-70CD-9545-870F-ADDC8F4A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C57A-61FE-6142-A5A5-4D3CD7D6511B}" type="datetimeFigureOut">
              <a:rPr lang="en-US" smtClean="0"/>
              <a:t>5/21/21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728FF-9058-CA47-B8D0-D66D2E67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ED8A-326F-A142-8D11-2EB84CFF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466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0.png"/><Relationship Id="rId18" Type="http://schemas.openxmlformats.org/officeDocument/2006/relationships/image" Target="../media/image39.png"/><Relationship Id="rId3" Type="http://schemas.openxmlformats.org/officeDocument/2006/relationships/image" Target="../media/image240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0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0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8.png"/><Relationship Id="rId7" Type="http://schemas.openxmlformats.org/officeDocument/2006/relationships/image" Target="../media/image12.tif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10" Type="http://schemas.openxmlformats.org/officeDocument/2006/relationships/image" Target="../media/image15.tiff"/><Relationship Id="rId4" Type="http://schemas.openxmlformats.org/officeDocument/2006/relationships/image" Target="../media/image9.tiff"/><Relationship Id="rId9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8425"/>
            <a:ext cx="7772400" cy="2392291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Training and Overfitting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0414" y="3207661"/>
            <a:ext cx="4603173" cy="124182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/>
              <a:t>MMCi</a:t>
            </a:r>
            <a:r>
              <a:rPr lang="en-US" dirty="0"/>
              <a:t> Block 2</a:t>
            </a:r>
          </a:p>
          <a:p>
            <a:r>
              <a:rPr lang="en-US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3193569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p confused ma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09436" y="3046096"/>
            <a:ext cx="303029" cy="24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lip art mountai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9172" y="2839704"/>
            <a:ext cx="4462683" cy="188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82145" y="857250"/>
            <a:ext cx="41170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With deep learning models, we are trying to minimize a function of many variables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Can’t visualize it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Can’t solve for the minimum directly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So, we follow the slope and hope for the best (i.e. gradient descent)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May end up in a low point that isn’t the lowest, i.e. </a:t>
            </a:r>
            <a:r>
              <a:rPr lang="en-US" sz="1600" i="1" dirty="0"/>
              <a:t>local minimum</a:t>
            </a:r>
          </a:p>
          <a:p>
            <a:pPr marL="428625" indent="-428625">
              <a:buFont typeface="Arial" panose="020B0604020202020204" pitchFamily="34" charset="0"/>
              <a:buChar char="•"/>
            </a:pPr>
            <a:endParaRPr lang="en-US" sz="1600" i="1" dirty="0"/>
          </a:p>
          <a:p>
            <a:pPr marL="428625" indent="-428625">
              <a:buFont typeface="Arial" panose="020B0604020202020204" pitchFamily="34" charset="0"/>
              <a:buChar char="•"/>
            </a:pPr>
            <a:r>
              <a:rPr lang="en-US" sz="1600" dirty="0"/>
              <a:t>But, if we have lots of data, things usually work out 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F9730-5CCF-2348-BC1A-F4BDD5DCF5E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1468" y="3281533"/>
            <a:ext cx="1828314" cy="1730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7EE99C-86CE-B546-A05E-818CBE76777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3503" y="3412696"/>
            <a:ext cx="1828314" cy="1730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3A8473-C7B4-AD4B-9098-6CFB10F7496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5931" y="2777010"/>
            <a:ext cx="1828314" cy="17308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C45B396-BA1E-6348-9A04-2437AC8E0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Learning in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79896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4F5B0-889B-7042-BA67-AF3D4C0F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305176"/>
            <a:ext cx="8193087" cy="1021556"/>
          </a:xfrm>
        </p:spPr>
        <p:txBody>
          <a:bodyPr>
            <a:normAutofit/>
          </a:bodyPr>
          <a:lstStyle/>
          <a:p>
            <a:r>
              <a:rPr lang="en-US" dirty="0"/>
              <a:t>Overfitting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5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9B2B-E09C-2C4A-870E-206E8614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02"/>
            <a:ext cx="91440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Recall: improving one prediction may worsen another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3BEDD96-85BF-7449-B63F-953D36DC0F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63" y="2153036"/>
            <a:ext cx="2183441" cy="21834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44DD32-24C4-0345-967A-3FE6C59891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690" y="2152771"/>
            <a:ext cx="2183441" cy="21834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6BC822-96D9-1548-907E-FD0BD3F07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416" y="2152772"/>
            <a:ext cx="2183441" cy="2183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/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?		x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		x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blipFill>
                <a:blip r:embed="rId4"/>
                <a:stretch>
                  <a:fillRect l="-306" t="-8108" r="-122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/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blipFill>
                <a:blip r:embed="rId5"/>
                <a:stretch>
                  <a:fillRect l="-28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82BF3D5-63FB-6F44-AC3E-6A256441499F}"/>
              </a:ext>
            </a:extLst>
          </p:cNvPr>
          <p:cNvSpPr txBox="1"/>
          <p:nvPr/>
        </p:nvSpPr>
        <p:spPr>
          <a:xfrm>
            <a:off x="4092977" y="1793580"/>
            <a:ext cx="468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(dies)		   (survives)	 (survives)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/>
              <p:nvPr/>
            </p:nvSpPr>
            <p:spPr>
              <a:xfrm>
                <a:off x="551331" y="1270584"/>
                <a:ext cx="295129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dirty="0"/>
                  <a:t>Suppose we predict:</a:t>
                </a:r>
              </a:p>
              <a:p>
                <a:pPr marL="990530" lvl="1" indent="-38099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=.8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990530" lvl="1" indent="-38099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=.3</m:t>
                    </m:r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990530" lvl="1" indent="-38099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=.1</m:t>
                    </m:r>
                  </m:oMath>
                </a14:m>
                <a:endParaRPr lang="en-US" dirty="0"/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dirty="0"/>
                  <a:t>Is this a good model? Why or why not?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r>
                  <a:rPr lang="en-US" dirty="0"/>
                  <a:t>Our parameters affect </a:t>
                </a:r>
                <a:r>
                  <a:rPr lang="en-US" i="1" dirty="0"/>
                  <a:t>all</a:t>
                </a:r>
                <a:r>
                  <a:rPr lang="en-US" dirty="0"/>
                  <a:t> the predictions: changing a parameter to </a:t>
                </a:r>
                <a:r>
                  <a:rPr lang="en-US" i="1" dirty="0"/>
                  <a:t>decrease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may also </a:t>
                </a:r>
                <a:r>
                  <a:rPr lang="en-US" i="1" dirty="0"/>
                  <a:t>increase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31" y="1270584"/>
                <a:ext cx="2951290" cy="3416320"/>
              </a:xfrm>
              <a:prstGeom prst="rect">
                <a:avLst/>
              </a:prstGeom>
              <a:blipFill>
                <a:blip r:embed="rId6"/>
                <a:stretch>
                  <a:fillRect l="-1288" t="-738" r="-2575" b="-1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365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9B2B-E09C-2C4A-870E-206E8614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9202"/>
            <a:ext cx="9144000" cy="85725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With a big a enough model, this is no longer true.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3BEDD96-85BF-7449-B63F-953D36DC0F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963" y="2153036"/>
            <a:ext cx="2183441" cy="218344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44DD32-24C4-0345-967A-3FE6C59891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3690" y="2152771"/>
            <a:ext cx="2183441" cy="218344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6BC822-96D9-1548-907E-FD0BD3F07E1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6416" y="2152772"/>
            <a:ext cx="2183441" cy="218344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/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?		x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?		x	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400" dirty="0"/>
                  <a:t>?</a:t>
                </a:r>
              </a:p>
            </p:txBody>
          </p:sp>
        </mc:Choice>
        <mc:Fallback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977087-093D-004B-9D07-32050285E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2236" y="4233738"/>
                <a:ext cx="4139082" cy="461665"/>
              </a:xfrm>
              <a:prstGeom prst="rect">
                <a:avLst/>
              </a:prstGeom>
              <a:blipFill>
                <a:blip r:embed="rId4"/>
                <a:stretch>
                  <a:fillRect l="-306" t="-8108" r="-122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/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400" dirty="0"/>
                  <a:t>		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		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7AB6228-73E8-814F-8713-6E1AD9531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2977" y="1270584"/>
                <a:ext cx="4498026" cy="461665"/>
              </a:xfrm>
              <a:prstGeom prst="rect">
                <a:avLst/>
              </a:prstGeom>
              <a:blipFill>
                <a:blip r:embed="rId5"/>
                <a:stretch>
                  <a:fillRect l="-282"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382BF3D5-63FB-6F44-AC3E-6A256441499F}"/>
              </a:ext>
            </a:extLst>
          </p:cNvPr>
          <p:cNvSpPr txBox="1"/>
          <p:nvPr/>
        </p:nvSpPr>
        <p:spPr>
          <a:xfrm>
            <a:off x="4092977" y="1793580"/>
            <a:ext cx="4684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 (dies)		   (survives)	 (survives)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/>
              <p:nvPr/>
            </p:nvSpPr>
            <p:spPr>
              <a:xfrm>
                <a:off x="510681" y="1032862"/>
                <a:ext cx="2951290" cy="3385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i="1" dirty="0"/>
                  <a:t>perfect</a:t>
                </a:r>
                <a:r>
                  <a:rPr lang="en-US" dirty="0"/>
                  <a:t> predictions?</a:t>
                </a:r>
              </a:p>
              <a:p>
                <a:r>
                  <a:rPr lang="en-US" sz="1600" dirty="0"/>
                  <a:t>	</a:t>
                </a:r>
              </a:p>
              <a:p>
                <a:r>
                  <a:rPr lang="en-US" sz="1400" dirty="0"/>
                  <a:t>	predict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 dirty="0" err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400" i="1" dirty="0" err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when is this possible?</a:t>
                </a:r>
              </a:p>
              <a:p>
                <a:pPr marL="380990" indent="-38099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logistic regression where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MLP with final hidden layer of size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1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</a:t>
                </a:r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838156" lvl="1" indent="-38099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models with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400" dirty="0"/>
                  <a:t> parameters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41318D-0C69-1547-94BA-CC50599107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81" y="1032862"/>
                <a:ext cx="2951290" cy="3385542"/>
              </a:xfrm>
              <a:prstGeom prst="rect">
                <a:avLst/>
              </a:prstGeom>
              <a:blipFill>
                <a:blip r:embed="rId6"/>
                <a:stretch>
                  <a:fillRect l="-1717" t="-749" b="-11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346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315ED-205A-BB4F-86E2-4BDA73F28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3772"/>
            <a:ext cx="9144000" cy="59996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We like flexible, non-linear decision boundaries…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487844-90CB-A14A-8CD0-A155B511B18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4309" y="873732"/>
            <a:ext cx="3955382" cy="395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27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542" y="154384"/>
            <a:ext cx="8716915" cy="857250"/>
          </a:xfrm>
        </p:spPr>
        <p:txBody>
          <a:bodyPr>
            <a:noAutofit/>
          </a:bodyPr>
          <a:lstStyle/>
          <a:p>
            <a:r>
              <a:rPr lang="en-US" sz="2800" dirty="0"/>
              <a:t>But when we start making our decision boundary arbitrarily complex to `fit’ the training set… this is overfitting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94" y="1399032"/>
            <a:ext cx="3243834" cy="32438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08990" y="1866787"/>
            <a:ext cx="46989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4B214"/>
                </a:solidFill>
              </a:rPr>
              <a:t>Green boundary:</a:t>
            </a:r>
          </a:p>
          <a:p>
            <a:pPr marL="257175" indent="-257175">
              <a:buFontTx/>
              <a:buChar char="-"/>
            </a:pPr>
            <a:r>
              <a:rPr lang="en-US" dirty="0">
                <a:solidFill>
                  <a:srgbClr val="14B214"/>
                </a:solidFill>
              </a:rPr>
              <a:t>Correct predictions for </a:t>
            </a:r>
            <a:r>
              <a:rPr lang="en-US" i="1" dirty="0">
                <a:solidFill>
                  <a:srgbClr val="14B214"/>
                </a:solidFill>
              </a:rPr>
              <a:t>all</a:t>
            </a:r>
            <a:r>
              <a:rPr lang="en-US" dirty="0">
                <a:solidFill>
                  <a:srgbClr val="14B214"/>
                </a:solidFill>
              </a:rPr>
              <a:t> training data</a:t>
            </a:r>
          </a:p>
          <a:p>
            <a:pPr marL="257175" indent="-257175">
              <a:buFontTx/>
              <a:buChar char="-"/>
            </a:pPr>
            <a:r>
              <a:rPr lang="en-US" dirty="0">
                <a:solidFill>
                  <a:srgbClr val="14B214"/>
                </a:solidFill>
              </a:rPr>
              <a:t>Very likely to be </a:t>
            </a:r>
            <a:r>
              <a:rPr lang="en-US" u="sng" dirty="0">
                <a:solidFill>
                  <a:srgbClr val="14B214"/>
                </a:solidFill>
              </a:rPr>
              <a:t>overfitting</a:t>
            </a:r>
          </a:p>
          <a:p>
            <a:endParaRPr lang="en-US" dirty="0"/>
          </a:p>
          <a:p>
            <a:r>
              <a:rPr lang="en-US" dirty="0"/>
              <a:t>Black boundary:</a:t>
            </a:r>
          </a:p>
          <a:p>
            <a:pPr marL="257175" indent="-257175">
              <a:buFontTx/>
              <a:buChar char="-"/>
            </a:pPr>
            <a:r>
              <a:rPr lang="en-US" dirty="0"/>
              <a:t>Balance between fit and model complexity</a:t>
            </a:r>
          </a:p>
          <a:p>
            <a:pPr marL="257175" indent="-257175">
              <a:buFontTx/>
              <a:buChar char="-"/>
            </a:pPr>
            <a:endParaRPr lang="en-US" dirty="0"/>
          </a:p>
          <a:p>
            <a:pPr lvl="1"/>
            <a:r>
              <a:rPr lang="en-US" dirty="0">
                <a:solidFill>
                  <a:schemeClr val="tx2"/>
                </a:solidFill>
              </a:rPr>
              <a:t>-&gt; The black boundary is likely to perform better on new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4642867"/>
            <a:ext cx="4572000" cy="3462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25" dirty="0"/>
              <a:t>By </a:t>
            </a:r>
            <a:r>
              <a:rPr lang="en-US" sz="825" dirty="0" err="1"/>
              <a:t>Chabacano</a:t>
            </a:r>
            <a:r>
              <a:rPr lang="en-US" sz="825" dirty="0"/>
              <a:t> - Own work, CC BY-SA 4.0, https://commons.wikimedia.org/w/index.php?curid=3610704</a:t>
            </a:r>
          </a:p>
        </p:txBody>
      </p:sp>
    </p:spTree>
    <p:extLst>
      <p:ext uri="{BB962C8B-B14F-4D97-AF65-F5344CB8AC3E}">
        <p14:creationId xmlns:p14="http://schemas.microsoft.com/office/powerpoint/2010/main" val="4115762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CD5D2-2600-A94A-88C6-946035EAF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4F4D41-EF25-594C-8938-7E1D8D98D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5150" y="741363"/>
            <a:ext cx="3654425" cy="365442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57CBA-E0B2-4C42-A3F4-ECAFD23C5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“Overfitting” happens when the learned model increases complexity to fit the observed training data </a:t>
            </a:r>
            <a:r>
              <a:rPr lang="en-US" i="1" dirty="0"/>
              <a:t>too well</a:t>
            </a:r>
            <a:r>
              <a:rPr lang="en-US" dirty="0"/>
              <a:t> – will not work to predict future data!</a:t>
            </a:r>
          </a:p>
          <a:p>
            <a:endParaRPr lang="en-US" dirty="0"/>
          </a:p>
          <a:p>
            <a:r>
              <a:rPr lang="en-US" dirty="0"/>
              <a:t>What would we want to use to fit these example data points?</a:t>
            </a:r>
          </a:p>
        </p:txBody>
      </p:sp>
    </p:spTree>
    <p:extLst>
      <p:ext uri="{BB962C8B-B14F-4D97-AF65-F5344CB8AC3E}">
        <p14:creationId xmlns:p14="http://schemas.microsoft.com/office/powerpoint/2010/main" val="2463513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622F-EF53-9F4A-A75B-5AE7943BC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Classic Example: </a:t>
            </a:r>
            <a:br>
              <a:rPr lang="en-US" sz="3200" dirty="0"/>
            </a:br>
            <a:r>
              <a:rPr lang="en-US" sz="3200" dirty="0"/>
              <a:t>Increasing Polynomial Order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A5F9A1-E4AF-B04C-8568-14C4C8D2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6765" y="1128939"/>
            <a:ext cx="2912383" cy="291238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9F886-FD73-AA44-BA79-DB31064F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5711" y="1128939"/>
            <a:ext cx="2912383" cy="2912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8EEBD-4F1F-E045-920D-A9DDF710F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174" y="1144245"/>
            <a:ext cx="2897078" cy="28970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EAD516-C0D6-FE49-9B11-EAC1221EFF95}"/>
              </a:ext>
            </a:extLst>
          </p:cNvPr>
          <p:cNvSpPr txBox="1"/>
          <p:nvPr/>
        </p:nvSpPr>
        <p:spPr>
          <a:xfrm>
            <a:off x="2029843" y="4264248"/>
            <a:ext cx="496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Increasing complexity does not seem appropriate…</a:t>
            </a:r>
          </a:p>
        </p:txBody>
      </p:sp>
    </p:spTree>
    <p:extLst>
      <p:ext uri="{BB962C8B-B14F-4D97-AF65-F5344CB8AC3E}">
        <p14:creationId xmlns:p14="http://schemas.microsoft.com/office/powerpoint/2010/main" val="429220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7622F-EF53-9F4A-A75B-5AE7943BC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249" y="244927"/>
            <a:ext cx="8251502" cy="857250"/>
          </a:xfrm>
        </p:spPr>
        <p:txBody>
          <a:bodyPr>
            <a:noAutofit/>
          </a:bodyPr>
          <a:lstStyle/>
          <a:p>
            <a:r>
              <a:rPr lang="en-US" sz="2400" dirty="0"/>
              <a:t>With a complex enough model, we can typically predict our training labels perfectly.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2A5F9A1-E4AF-B04C-8568-14C4C8D252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6864" y="1627205"/>
            <a:ext cx="2912383" cy="291238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B9F886-FD73-AA44-BA79-DB31064FE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5810" y="1627205"/>
            <a:ext cx="2912383" cy="29123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38EEBD-4F1F-E045-920D-A9DDF710F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273" y="1642511"/>
            <a:ext cx="2897078" cy="2897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C58C66-F02A-4F45-8FC1-730AE004C38F}"/>
              </a:ext>
            </a:extLst>
          </p:cNvPr>
          <p:cNvSpPr txBox="1"/>
          <p:nvPr/>
        </p:nvSpPr>
        <p:spPr>
          <a:xfrm>
            <a:off x="5954316" y="1487756"/>
            <a:ext cx="303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Perfect predictions, </a:t>
            </a:r>
          </a:p>
          <a:p>
            <a:pPr algn="ctr"/>
            <a:r>
              <a:rPr lang="en-US" sz="1200" dirty="0"/>
              <a:t>but unlikely to generalize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60DE1-B284-3846-A976-3F66FC221066}"/>
              </a:ext>
            </a:extLst>
          </p:cNvPr>
          <p:cNvSpPr txBox="1"/>
          <p:nvPr/>
        </p:nvSpPr>
        <p:spPr>
          <a:xfrm>
            <a:off x="234098" y="1487756"/>
            <a:ext cx="303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 simpler model is likely </a:t>
            </a:r>
          </a:p>
          <a:p>
            <a:pPr algn="ctr"/>
            <a:r>
              <a:rPr lang="en-US" sz="1200" dirty="0"/>
              <a:t>best with limited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79B6B4-2946-DC4B-8DC8-69B1793594B0}"/>
              </a:ext>
            </a:extLst>
          </p:cNvPr>
          <p:cNvSpPr txBox="1"/>
          <p:nvPr/>
        </p:nvSpPr>
        <p:spPr>
          <a:xfrm>
            <a:off x="3053043" y="1487755"/>
            <a:ext cx="3037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May be justified;</a:t>
            </a:r>
          </a:p>
          <a:p>
            <a:pPr algn="ctr"/>
            <a:r>
              <a:rPr lang="en-US" sz="1200" dirty="0"/>
              <a:t>the validation set will tell us</a:t>
            </a:r>
          </a:p>
        </p:txBody>
      </p:sp>
    </p:spTree>
    <p:extLst>
      <p:ext uri="{BB962C8B-B14F-4D97-AF65-F5344CB8AC3E}">
        <p14:creationId xmlns:p14="http://schemas.microsoft.com/office/powerpoint/2010/main" val="328724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Rounded Rectangle 556">
            <a:extLst>
              <a:ext uri="{FF2B5EF4-FFF2-40B4-BE49-F238E27FC236}">
                <a16:creationId xmlns:a16="http://schemas.microsoft.com/office/drawing/2014/main" id="{F566BEC0-5FD7-A845-9D3D-32B2D7607B78}"/>
              </a:ext>
            </a:extLst>
          </p:cNvPr>
          <p:cNvSpPr/>
          <p:nvPr/>
        </p:nvSpPr>
        <p:spPr>
          <a:xfrm>
            <a:off x="351134" y="971227"/>
            <a:ext cx="5550295" cy="3811349"/>
          </a:xfrm>
          <a:prstGeom prst="roundRect">
            <a:avLst/>
          </a:prstGeom>
          <a:solidFill>
            <a:schemeClr val="accent1">
              <a:alpha val="7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7C5817-6726-A440-9598-B91F7AF4CED1}"/>
              </a:ext>
            </a:extLst>
          </p:cNvPr>
          <p:cNvSpPr txBox="1"/>
          <p:nvPr/>
        </p:nvSpPr>
        <p:spPr>
          <a:xfrm>
            <a:off x="1099226" y="2668509"/>
            <a:ext cx="127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AB963-AB09-5848-9364-474EF9827571}"/>
              </a:ext>
            </a:extLst>
          </p:cNvPr>
          <p:cNvGrpSpPr/>
          <p:nvPr/>
        </p:nvGrpSpPr>
        <p:grpSpPr>
          <a:xfrm>
            <a:off x="748529" y="1596441"/>
            <a:ext cx="2258367" cy="1197955"/>
            <a:chOff x="1610985" y="1500279"/>
            <a:chExt cx="5378963" cy="275647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5388D48-66D0-A345-992F-262E90AF1326}"/>
                </a:ext>
              </a:extLst>
            </p:cNvPr>
            <p:cNvGrpSpPr/>
            <p:nvPr/>
          </p:nvGrpSpPr>
          <p:grpSpPr>
            <a:xfrm>
              <a:off x="2173856" y="1526875"/>
              <a:ext cx="3200400" cy="181156"/>
              <a:chOff x="3312543" y="2369387"/>
              <a:chExt cx="4267200" cy="241541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ED0E88FE-AA19-E643-AF84-C3C9EAE8BE73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63910B22-7693-AF4F-9574-02A76C732A7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ACFC146C-5857-204E-B1FA-3C37CED8A6A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A542468C-A2DD-8D4F-8D6B-812F8AF72BC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070C4AA-FEE8-7743-9F39-DF689095295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6D1AC32F-FE2D-844E-972B-F28414A5730D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5A7ABE53-6588-A74F-B32B-2C85BC16551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8B6E2E0-0E3A-3C41-ABEA-5E6445BBA91A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E9146DBD-7B0D-0445-8CF5-B17260FC5E0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A5D3A9D-287E-8248-B936-5E2A217B43F6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C732D8B9-4FA9-DB4D-866A-4B80311EBE0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E7ACA2D2-79F1-8744-A3F1-86F4CFF48D5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B5C3AB86-6690-1248-B828-E00B3BCA7D3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0360B28F-FD34-F94C-93C9-5348FFF36A32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8C5AB473-C09A-8C48-86D3-EF0CD2DC3164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13A0540B-BB3C-7944-B123-31A7759A0FB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B3F32FCF-DD87-B943-B1DE-6BAB057AE300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A08512-6C68-794E-B710-BBF5F9A55485}"/>
                </a:ext>
              </a:extLst>
            </p:cNvPr>
            <p:cNvSpPr/>
            <p:nvPr/>
          </p:nvSpPr>
          <p:spPr>
            <a:xfrm>
              <a:off x="6124753" y="1526875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2CC9387-5519-8C46-B2EB-964E874B112F}"/>
                </a:ext>
              </a:extLst>
            </p:cNvPr>
            <p:cNvGrpSpPr/>
            <p:nvPr/>
          </p:nvGrpSpPr>
          <p:grpSpPr>
            <a:xfrm>
              <a:off x="2173856" y="1868697"/>
              <a:ext cx="3200400" cy="181156"/>
              <a:chOff x="3312543" y="2369387"/>
              <a:chExt cx="4267200" cy="241541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3D9C39C9-63C2-9146-82D4-CC79523219BA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D2CF35-62AE-A446-ABFF-0DB82F8380BB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5DA6EE66-A950-0544-954F-39B691874DDB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0731897E-F69F-9948-8E45-3334C46860D9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CA43A72-CB45-F54B-80DE-1227469156E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39D7562E-5CD8-A249-841F-D580BC5324EA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5F7FB5F6-25AA-2B4C-8D0B-C83C472694D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588350E3-08C9-0E46-B67A-0BE69C71B155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945AA0A3-8FC9-DB4B-A945-91085BFA6BA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2AD3CAEB-294C-3946-921A-8934DEBC9DC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D4A35453-FED4-0D44-A9E5-9C0F4FE058AF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FF24DE81-03AD-C845-A862-CEB1EFAFB387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A7E4974-352C-5A4B-BC1F-A316190BEBB4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0A800F5A-8CBB-8342-BB45-1B0785406CD7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0B3F311-FCBF-8D4F-B29B-9E510531A3BF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CB66ABAB-F1B7-0843-B8B3-4E0C33868F0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1F8D9A87-5094-6A49-B491-C9C5B1D27E3F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309DD35-FA38-DB48-BAA5-32E99B3EC107}"/>
                </a:ext>
              </a:extLst>
            </p:cNvPr>
            <p:cNvSpPr/>
            <p:nvPr/>
          </p:nvSpPr>
          <p:spPr>
            <a:xfrm>
              <a:off x="6124753" y="186869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5D68995-AD56-5D41-BC98-5B7D18EC3544}"/>
                </a:ext>
              </a:extLst>
            </p:cNvPr>
            <p:cNvGrpSpPr/>
            <p:nvPr/>
          </p:nvGrpSpPr>
          <p:grpSpPr>
            <a:xfrm>
              <a:off x="2173856" y="2210517"/>
              <a:ext cx="3200400" cy="181156"/>
              <a:chOff x="3312543" y="2369387"/>
              <a:chExt cx="4267200" cy="241541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8905A56-87D4-E749-80A4-A1FF1B08D17C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CDB49A7-362C-1946-825C-8B761B20F2E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77B635C-BA12-1642-ACFE-2C1433FC86D8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1459DB5-95CD-C84F-9578-240FA0F0C90A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98BC385-CDBA-A445-AB93-C719E47E2CFA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4E4553C-9518-074A-80AF-B1A6E5FEEE0F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7E7DF9C-1861-A24F-949E-BCA91D18A058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219FEA21-3AA3-334F-8381-756A7D72317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7C76EA7A-B8FA-AD4B-B17B-71428180F61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25E13E08-6E7B-CB48-9347-68140992DB0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2D38AC95-222F-3943-AA77-9BAFFBFCB5F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FF2B5EF4-FFF2-40B4-BE49-F238E27FC236}">
                    <a16:creationId xmlns:a16="http://schemas.microsoft.com/office/drawing/2014/main" id="{4900B315-DCF0-604C-8F41-51D8CA9B86B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FF2B5EF4-FFF2-40B4-BE49-F238E27FC236}">
                    <a16:creationId xmlns:a16="http://schemas.microsoft.com/office/drawing/2014/main" id="{5A5C1BD5-A603-8942-A00D-E9D38EE6F09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3EF60AF2-BC1A-7346-982E-EE37B15A1A99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366B4DEC-BD6D-9D41-BE8F-EC60949F00FE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34E38F26-943A-504C-8370-913A1AD20D3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60207ECA-767B-C648-94F0-B9B0BDBA803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23007AD-00FE-664F-B601-532CC5F6E918}"/>
                </a:ext>
              </a:extLst>
            </p:cNvPr>
            <p:cNvSpPr/>
            <p:nvPr/>
          </p:nvSpPr>
          <p:spPr>
            <a:xfrm>
              <a:off x="6124753" y="2210516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487079C-319B-4B4D-9095-6EB42697880A}"/>
                </a:ext>
              </a:extLst>
            </p:cNvPr>
            <p:cNvGrpSpPr/>
            <p:nvPr/>
          </p:nvGrpSpPr>
          <p:grpSpPr>
            <a:xfrm>
              <a:off x="2173856" y="2552338"/>
              <a:ext cx="3200400" cy="181156"/>
              <a:chOff x="3312543" y="2369387"/>
              <a:chExt cx="4267200" cy="241541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72D14FAE-92C2-6C43-A392-3C0A9CFDFF1E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E39F3B22-93F7-074F-9A89-60A9CB3F4AA8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BD348004-6BC8-7748-AD32-D6B09E9F0307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E88E52B-B010-B444-A6B1-4DC9CEF11A6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B8565532-1FAD-2947-A2E3-4BDF3EA9B80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DF2745DD-C2B8-5C49-9A40-ED10F31ECD45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8B0CA5F4-A30D-4040-B62F-5080FA4BAA80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45CEBBB-F18F-AE40-B736-0A8106FFE08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880891BD-35D8-8A4F-AA36-855F0E711E1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CD9451CE-4FC9-A648-8599-C4821A9D98AC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EEA9E1D-976C-4649-8070-07D1240BBA86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C5D79BC-AC52-9342-A298-E9661EF72D52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B602772D-8177-E645-A21B-F02C79ED922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F21A758-A050-3A40-A3A6-15B639D626F0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57285FA1-AF71-214F-947C-4B82E88A3F0F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F2471C2D-539B-A943-A3C5-B26DF531D322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A4DD08D-A993-A740-BBE2-AD9EB75920ED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9A47543-A73C-4E48-BC77-932F5D99E2EC}"/>
                </a:ext>
              </a:extLst>
            </p:cNvPr>
            <p:cNvSpPr/>
            <p:nvPr/>
          </p:nvSpPr>
          <p:spPr>
            <a:xfrm>
              <a:off x="6124753" y="2552338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78CD67-15C7-8A41-838F-62B825112E67}"/>
                </a:ext>
              </a:extLst>
            </p:cNvPr>
            <p:cNvGrpSpPr/>
            <p:nvPr/>
          </p:nvGrpSpPr>
          <p:grpSpPr>
            <a:xfrm>
              <a:off x="2173856" y="3463503"/>
              <a:ext cx="3200400" cy="181156"/>
              <a:chOff x="3312543" y="2369387"/>
              <a:chExt cx="4267200" cy="241541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982A0A2A-2B58-F842-B81B-1784F1F282D9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AD4BCFA-DF42-9D4B-A357-98ABD92864A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C2397D4-8548-224C-9233-811454931FE9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231CBA6-CB79-FB42-A041-B51CB7B17474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9E4A46-5AE0-9C4D-9D57-78E69E55B24D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62DA936-E2FA-7547-81D3-5AB92EC40F1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8ED1FC3-36AD-B642-8C1B-12348805069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58F33FB0-6E26-364E-A3BA-F57CEDA8740D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04BF792-3AD5-6F4C-9E56-C797CCA2B9E2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4249B346-8512-8249-9085-EE58C4F775A5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89CDB226-372E-B64B-A8FE-12C6EC80EFF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1A28DD17-AACB-874C-958E-3FDD5F283A35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5D1BB694-1D6B-A147-B78F-9625C992F88A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1AEE2317-DC74-6E42-9EE9-FDCB20697198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9B731331-4096-A144-80E7-9A48D134CE6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3A98C23-F94A-B041-BB4D-3FE4502D2B03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E439498A-FC56-6B4B-8CE6-0273298AB663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296A6E-5BAE-9D43-A496-A27A6E9F6C6B}"/>
                </a:ext>
              </a:extLst>
            </p:cNvPr>
            <p:cNvSpPr/>
            <p:nvPr/>
          </p:nvSpPr>
          <p:spPr>
            <a:xfrm>
              <a:off x="6124753" y="3463503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0E2295-0BFA-AD42-86EC-E68076017D7E}"/>
                </a:ext>
              </a:extLst>
            </p:cNvPr>
            <p:cNvGrpSpPr/>
            <p:nvPr/>
          </p:nvGrpSpPr>
          <p:grpSpPr>
            <a:xfrm>
              <a:off x="2173856" y="3805325"/>
              <a:ext cx="3200400" cy="181156"/>
              <a:chOff x="3312543" y="2369387"/>
              <a:chExt cx="4267200" cy="241541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121E334-1401-2247-BE70-07671867A2D1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EBFA896-004A-3D4C-A83D-580ED6A6E75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6C93DFD-C82E-944A-90F7-E26EC251F0E1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A93DFAA-5E6D-7A45-8C0F-C3C3726CE97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8B64C82E-576E-5D4C-87B6-03325EB04AB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4977652-1BAB-AB49-884A-825020BCB88F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372ACFE-65EF-E641-BB7D-24D59E908CEB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94F6C7D-DB65-6349-89C8-2DE4B1ABB70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1B48FBEA-CFB4-1945-9296-29540117B8EF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83CE37D-7493-5C48-8B13-3927DC52FE4E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3E0D1DA-1135-D24F-89B3-F676C2859425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090E753-0DCE-174F-9412-630B4686133C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4A98896-5A7B-AC42-B141-AE34B934F0A3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71BDE432-8A53-3A49-A8BC-F382194359D3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032E871-C244-AB4E-8AC9-5BD9E3CB1DAC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D799AD9-50F0-014D-9432-D1C61CAEFA0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321BC9A6-CD41-2E47-B774-B21F807550D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195AE3-1C16-604B-ADB1-8A81534D7BD5}"/>
                </a:ext>
              </a:extLst>
            </p:cNvPr>
            <p:cNvSpPr/>
            <p:nvPr/>
          </p:nvSpPr>
          <p:spPr>
            <a:xfrm>
              <a:off x="6124753" y="3805324"/>
              <a:ext cx="191932" cy="181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1474937-7B18-5248-B034-C60D0C914BAF}"/>
                </a:ext>
              </a:extLst>
            </p:cNvPr>
            <p:cNvGrpSpPr/>
            <p:nvPr/>
          </p:nvGrpSpPr>
          <p:grpSpPr>
            <a:xfrm>
              <a:off x="3774056" y="2896311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81ECE70-E041-9641-AD2F-781E75B5D6CE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B13D800-D9EF-C94C-AEDC-976CFC68AB7E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2F8DB02C-F6A7-9D4D-B46D-78B58D61D26B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F6312A9-226C-2449-8EFB-86A6644D90C1}"/>
                </a:ext>
              </a:extLst>
            </p:cNvPr>
            <p:cNvGrpSpPr/>
            <p:nvPr/>
          </p:nvGrpSpPr>
          <p:grpSpPr>
            <a:xfrm>
              <a:off x="6175429" y="2894154"/>
              <a:ext cx="90578" cy="355844"/>
              <a:chOff x="4525992" y="4557612"/>
              <a:chExt cx="120770" cy="47445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6ACB45E-7820-9144-84CD-802FB1759E55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F2B18AF-0170-1148-BC6E-DE5DF3C14A11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2272806-DABD-1242-853A-2E5D11C3B16B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4460D0-6A8A-0E42-A0E8-30C26D2B2CF3}"/>
                    </a:ext>
                  </a:extLst>
                </p:cNvPr>
                <p:cNvSpPr txBox="1"/>
                <p:nvPr/>
              </p:nvSpPr>
              <p:spPr>
                <a:xfrm>
                  <a:off x="1813664" y="1500279"/>
                  <a:ext cx="488401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74460D0-6A8A-0E42-A0E8-30C26D2B2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3664" y="1500279"/>
                  <a:ext cx="488401" cy="478027"/>
                </a:xfrm>
                <a:prstGeom prst="rect">
                  <a:avLst/>
                </a:prstGeom>
                <a:blipFill>
                  <a:blip r:embed="rId3"/>
                  <a:stretch>
                    <a:fillRect l="-12121" r="-9091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752D10-E400-4445-984E-7B0A274C126C}"/>
                    </a:ext>
                  </a:extLst>
                </p:cNvPr>
                <p:cNvSpPr txBox="1"/>
                <p:nvPr/>
              </p:nvSpPr>
              <p:spPr>
                <a:xfrm>
                  <a:off x="1801819" y="1808673"/>
                  <a:ext cx="49802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6752D10-E400-4445-984E-7B0A274C1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19" y="1808673"/>
                  <a:ext cx="498023" cy="478027"/>
                </a:xfrm>
                <a:prstGeom prst="rect">
                  <a:avLst/>
                </a:prstGeom>
                <a:blipFill>
                  <a:blip r:embed="rId4"/>
                  <a:stretch>
                    <a:fillRect l="-11765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85C170-1AD3-E14C-8FBF-497D6A051DC6}"/>
                    </a:ext>
                  </a:extLst>
                </p:cNvPr>
                <p:cNvSpPr txBox="1"/>
                <p:nvPr/>
              </p:nvSpPr>
              <p:spPr>
                <a:xfrm>
                  <a:off x="1808231" y="2173136"/>
                  <a:ext cx="49802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885C170-1AD3-E14C-8FBF-497D6A051D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231" y="2173136"/>
                  <a:ext cx="498023" cy="478027"/>
                </a:xfrm>
                <a:prstGeom prst="rect">
                  <a:avLst/>
                </a:prstGeom>
                <a:blipFill>
                  <a:blip r:embed="rId5"/>
                  <a:stretch>
                    <a:fillRect l="-11429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6BA27B-A7DF-3D48-812D-5E686FD6E936}"/>
                    </a:ext>
                  </a:extLst>
                </p:cNvPr>
                <p:cNvSpPr txBox="1"/>
                <p:nvPr/>
              </p:nvSpPr>
              <p:spPr>
                <a:xfrm>
                  <a:off x="1807907" y="2525021"/>
                  <a:ext cx="49802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6BA27B-A7DF-3D48-812D-5E686FD6E9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7907" y="2525021"/>
                  <a:ext cx="498023" cy="478027"/>
                </a:xfrm>
                <a:prstGeom prst="rect">
                  <a:avLst/>
                </a:prstGeom>
                <a:blipFill>
                  <a:blip r:embed="rId6"/>
                  <a:stretch>
                    <a:fillRect l="-11429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080FDF-62BC-494D-B231-85A6E051ED4B}"/>
                    </a:ext>
                  </a:extLst>
                </p:cNvPr>
                <p:cNvSpPr txBox="1"/>
                <p:nvPr/>
              </p:nvSpPr>
              <p:spPr>
                <a:xfrm>
                  <a:off x="1610985" y="3436908"/>
                  <a:ext cx="669234" cy="47802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2080FDF-62BC-494D-B231-85A6E051ED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985" y="3436908"/>
                  <a:ext cx="669234" cy="478027"/>
                </a:xfrm>
                <a:prstGeom prst="rect">
                  <a:avLst/>
                </a:prstGeom>
                <a:blipFill>
                  <a:blip r:embed="rId7"/>
                  <a:stretch>
                    <a:fillRect l="-15217" r="-4130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C5F6E0F-7233-864A-8E84-EF93E9938933}"/>
                    </a:ext>
                  </a:extLst>
                </p:cNvPr>
                <p:cNvSpPr txBox="1"/>
                <p:nvPr/>
              </p:nvSpPr>
              <p:spPr>
                <a:xfrm>
                  <a:off x="1801824" y="3778729"/>
                  <a:ext cx="558502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EC5F6E0F-7233-864A-8E84-EF93E99389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1824" y="3778729"/>
                  <a:ext cx="558502" cy="478027"/>
                </a:xfrm>
                <a:prstGeom prst="rect">
                  <a:avLst/>
                </a:prstGeom>
                <a:blipFill>
                  <a:blip r:embed="rId8"/>
                  <a:stretch>
                    <a:fillRect l="-10526" r="-5263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1349AF-778D-4D40-949A-1A407A707310}"/>
                    </a:ext>
                  </a:extLst>
                </p:cNvPr>
                <p:cNvSpPr txBox="1"/>
                <p:nvPr/>
              </p:nvSpPr>
              <p:spPr>
                <a:xfrm>
                  <a:off x="6440385" y="1500279"/>
                  <a:ext cx="491304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B1349AF-778D-4D40-949A-1A407A707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0385" y="1500279"/>
                  <a:ext cx="491304" cy="478027"/>
                </a:xfrm>
                <a:prstGeom prst="rect">
                  <a:avLst/>
                </a:prstGeom>
                <a:blipFill>
                  <a:blip r:embed="rId9"/>
                  <a:stretch>
                    <a:fillRect l="-20588" r="-5882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0BCEDB-EB4D-2848-B619-D8F4C54637CA}"/>
                    </a:ext>
                  </a:extLst>
                </p:cNvPr>
                <p:cNvSpPr txBox="1"/>
                <p:nvPr/>
              </p:nvSpPr>
              <p:spPr>
                <a:xfrm>
                  <a:off x="6428545" y="1840307"/>
                  <a:ext cx="500924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40BCEDB-EB4D-2848-B619-D8F4C54637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5" y="1840307"/>
                  <a:ext cx="500924" cy="478027"/>
                </a:xfrm>
                <a:prstGeom prst="rect">
                  <a:avLst/>
                </a:prstGeom>
                <a:blipFill>
                  <a:blip r:embed="rId10"/>
                  <a:stretch>
                    <a:fillRect l="-20588" r="-8824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78EF90C-B72D-DD46-9A60-4C3C835E2110}"/>
                    </a:ext>
                  </a:extLst>
                </p:cNvPr>
                <p:cNvSpPr txBox="1"/>
                <p:nvPr/>
              </p:nvSpPr>
              <p:spPr>
                <a:xfrm>
                  <a:off x="6434952" y="2173135"/>
                  <a:ext cx="500924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478EF90C-B72D-DD46-9A60-4C3C835E2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4952" y="2173135"/>
                  <a:ext cx="500924" cy="478027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5714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22C849-4972-CD41-8D10-35438A30B2A9}"/>
                </a:ext>
              </a:extLst>
            </p:cNvPr>
            <p:cNvSpPr txBox="1"/>
            <p:nvPr/>
          </p:nvSpPr>
          <p:spPr>
            <a:xfrm>
              <a:off x="6434630" y="2525021"/>
              <a:ext cx="155" cy="47802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E29998E-42A1-7943-BC93-3F58F8C5FEB0}"/>
                    </a:ext>
                  </a:extLst>
                </p:cNvPr>
                <p:cNvSpPr txBox="1"/>
                <p:nvPr/>
              </p:nvSpPr>
              <p:spPr>
                <a:xfrm>
                  <a:off x="6428545" y="3778729"/>
                  <a:ext cx="56140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E29998E-42A1-7943-BC93-3F58F8C5FE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8545" y="3778729"/>
                  <a:ext cx="561403" cy="478027"/>
                </a:xfrm>
                <a:prstGeom prst="rect">
                  <a:avLst/>
                </a:prstGeom>
                <a:blipFill>
                  <a:blip r:embed="rId12"/>
                  <a:stretch>
                    <a:fillRect l="-18421" r="-5263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5B75F8-2032-9943-9AA2-4F2A65387458}"/>
                    </a:ext>
                  </a:extLst>
                </p:cNvPr>
                <p:cNvSpPr txBox="1"/>
                <p:nvPr/>
              </p:nvSpPr>
              <p:spPr>
                <a:xfrm>
                  <a:off x="6422348" y="2505961"/>
                  <a:ext cx="483363" cy="4780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85B75F8-2032-9943-9AA2-4F2A653874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2348" y="2505961"/>
                  <a:ext cx="483363" cy="478027"/>
                </a:xfrm>
                <a:prstGeom prst="rect">
                  <a:avLst/>
                </a:prstGeom>
                <a:blipFill>
                  <a:blip r:embed="rId13"/>
                  <a:stretch>
                    <a:fillRect l="-21212" r="-9091" b="-235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613FF99-74A0-5A48-A2EA-169C072CA599}"/>
                  </a:ext>
                </a:extLst>
              </p:cNvPr>
              <p:cNvSpPr txBox="1"/>
              <p:nvPr/>
            </p:nvSpPr>
            <p:spPr>
              <a:xfrm>
                <a:off x="1212354" y="3522718"/>
                <a:ext cx="525317" cy="2308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15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5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sz="1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5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5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500" dirty="0"/>
                  <a:t> </a:t>
                </a: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9613FF99-74A0-5A48-A2EA-169C072CA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354" y="3522718"/>
                <a:ext cx="525317" cy="230832"/>
              </a:xfrm>
              <a:prstGeom prst="rect">
                <a:avLst/>
              </a:prstGeom>
              <a:blipFill>
                <a:blip r:embed="rId14"/>
                <a:stretch>
                  <a:fillRect l="-17442" t="-2632" r="-118605" b="-3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9" name="Arrow: Notched Right 200">
            <a:extLst>
              <a:ext uri="{FF2B5EF4-FFF2-40B4-BE49-F238E27FC236}">
                <a16:creationId xmlns:a16="http://schemas.microsoft.com/office/drawing/2014/main" id="{29C46BF2-A94C-5C4B-BC53-66E216786BF9}"/>
              </a:ext>
            </a:extLst>
          </p:cNvPr>
          <p:cNvSpPr/>
          <p:nvPr/>
        </p:nvSpPr>
        <p:spPr>
          <a:xfrm rot="5400000">
            <a:off x="1460600" y="3106271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0" name="Arrow: Notched Right 200">
            <a:extLst>
              <a:ext uri="{FF2B5EF4-FFF2-40B4-BE49-F238E27FC236}">
                <a16:creationId xmlns:a16="http://schemas.microsoft.com/office/drawing/2014/main" id="{02BC825A-18AC-6E40-A4D2-DD70FAECD59C}"/>
              </a:ext>
            </a:extLst>
          </p:cNvPr>
          <p:cNvSpPr/>
          <p:nvPr/>
        </p:nvSpPr>
        <p:spPr>
          <a:xfrm rot="5400000">
            <a:off x="1460600" y="3863181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46FA5BB-979B-E34B-8AD0-E0CC15668788}"/>
              </a:ext>
            </a:extLst>
          </p:cNvPr>
          <p:cNvSpPr txBox="1"/>
          <p:nvPr/>
        </p:nvSpPr>
        <p:spPr>
          <a:xfrm>
            <a:off x="476696" y="4182329"/>
            <a:ext cx="3894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 Performance on Validation Set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3854166-5680-8E48-8147-CEEB6F3CD0A0}"/>
                  </a:ext>
                </a:extLst>
              </p:cNvPr>
              <p:cNvSpPr txBox="1"/>
              <p:nvPr/>
            </p:nvSpPr>
            <p:spPr>
              <a:xfrm>
                <a:off x="6528765" y="1594837"/>
                <a:ext cx="20505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F3854166-5680-8E48-8147-CEEB6F3CD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765" y="1594837"/>
                <a:ext cx="205056" cy="207749"/>
              </a:xfrm>
              <a:prstGeom prst="rect">
                <a:avLst/>
              </a:prstGeom>
              <a:blipFill>
                <a:blip r:embed="rId3"/>
                <a:stretch>
                  <a:fillRect l="-11765" r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F1ECCF5-7191-CF46-BE76-CFD0E8AC606E}"/>
                  </a:ext>
                </a:extLst>
              </p:cNvPr>
              <p:cNvSpPr txBox="1"/>
              <p:nvPr/>
            </p:nvSpPr>
            <p:spPr>
              <a:xfrm>
                <a:off x="6523546" y="1735549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EF1ECCF5-7191-CF46-BE76-CFD0E8AC6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46" y="1735549"/>
                <a:ext cx="209096" cy="207749"/>
              </a:xfrm>
              <a:prstGeom prst="rect">
                <a:avLst/>
              </a:prstGeom>
              <a:blipFill>
                <a:blip r:embed="rId4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838A588-1F6F-6E48-B6E9-669C7FCF651A}"/>
                  </a:ext>
                </a:extLst>
              </p:cNvPr>
              <p:cNvSpPr txBox="1"/>
              <p:nvPr/>
            </p:nvSpPr>
            <p:spPr>
              <a:xfrm>
                <a:off x="6526370" y="1901843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5838A588-1F6F-6E48-B6E9-669C7FCF65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370" y="1901843"/>
                <a:ext cx="209096" cy="207749"/>
              </a:xfrm>
              <a:prstGeom prst="rect">
                <a:avLst/>
              </a:prstGeom>
              <a:blipFill>
                <a:blip r:embed="rId5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2817BC0-4CA5-F240-8D50-384831CF32D7}"/>
                  </a:ext>
                </a:extLst>
              </p:cNvPr>
              <p:cNvSpPr txBox="1"/>
              <p:nvPr/>
            </p:nvSpPr>
            <p:spPr>
              <a:xfrm>
                <a:off x="6526228" y="2062400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52817BC0-4CA5-F240-8D50-384831CF3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6228" y="2062400"/>
                <a:ext cx="209096" cy="207749"/>
              </a:xfrm>
              <a:prstGeom prst="rect">
                <a:avLst/>
              </a:prstGeom>
              <a:blipFill>
                <a:blip r:embed="rId6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42CA55B-D9FA-234C-8E6F-209DD7DC7692}"/>
                  </a:ext>
                </a:extLst>
              </p:cNvPr>
              <p:cNvSpPr txBox="1"/>
              <p:nvPr/>
            </p:nvSpPr>
            <p:spPr>
              <a:xfrm>
                <a:off x="6439426" y="2478470"/>
                <a:ext cx="294993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942CA55B-D9FA-234C-8E6F-209DD7DC7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9426" y="2478470"/>
                <a:ext cx="294993" cy="207749"/>
              </a:xfrm>
              <a:prstGeom prst="rect">
                <a:avLst/>
              </a:prstGeom>
              <a:blipFill>
                <a:blip r:embed="rId7"/>
                <a:stretch>
                  <a:fillRect l="-14286" r="-32653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02296C0-A513-9745-BB77-6AC439D0B2F6}"/>
                  </a:ext>
                </a:extLst>
              </p:cNvPr>
              <p:cNvSpPr txBox="1"/>
              <p:nvPr/>
            </p:nvSpPr>
            <p:spPr>
              <a:xfrm>
                <a:off x="6523546" y="2634434"/>
                <a:ext cx="23448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502296C0-A513-9745-BB77-6AC439D0B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546" y="2634434"/>
                <a:ext cx="234488" cy="207749"/>
              </a:xfrm>
              <a:prstGeom prst="rect">
                <a:avLst/>
              </a:prstGeom>
              <a:blipFill>
                <a:blip r:embed="rId8"/>
                <a:stretch>
                  <a:fillRect l="-10256" r="-256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9581AB-CB33-0543-83BE-54273DE10BED}"/>
                  </a:ext>
                </a:extLst>
              </p:cNvPr>
              <p:cNvSpPr txBox="1"/>
              <p:nvPr/>
            </p:nvSpPr>
            <p:spPr>
              <a:xfrm>
                <a:off x="8568196" y="1594837"/>
                <a:ext cx="2062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9581AB-CB33-0543-83BE-54273DE10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196" y="1594837"/>
                <a:ext cx="206275" cy="207749"/>
              </a:xfrm>
              <a:prstGeom prst="rect">
                <a:avLst/>
              </a:prstGeom>
              <a:blipFill>
                <a:blip r:embed="rId9"/>
                <a:stretch>
                  <a:fillRect l="-21212" r="-909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9C03567-619C-8148-8EE0-3E384EB09491}"/>
                  </a:ext>
                </a:extLst>
              </p:cNvPr>
              <p:cNvSpPr txBox="1"/>
              <p:nvPr/>
            </p:nvSpPr>
            <p:spPr>
              <a:xfrm>
                <a:off x="8562975" y="1749983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F9C03567-619C-8148-8EE0-3E384EB09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975" y="1749983"/>
                <a:ext cx="210314" cy="207749"/>
              </a:xfrm>
              <a:prstGeom prst="rect">
                <a:avLst/>
              </a:prstGeom>
              <a:blipFill>
                <a:blip r:embed="rId10"/>
                <a:stretch>
                  <a:fillRect l="-20588" r="-882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EF73ECF-BA1C-034F-BEB6-2C5A0978000F}"/>
                  </a:ext>
                </a:extLst>
              </p:cNvPr>
              <p:cNvSpPr txBox="1"/>
              <p:nvPr/>
            </p:nvSpPr>
            <p:spPr>
              <a:xfrm>
                <a:off x="8565800" y="1901843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EF73ECF-BA1C-034F-BEB6-2C5A09780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5800" y="1901843"/>
                <a:ext cx="210314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CC175B1-7686-AF48-BFAA-E3C63D63B521}"/>
                  </a:ext>
                </a:extLst>
              </p:cNvPr>
              <p:cNvSpPr txBox="1"/>
              <p:nvPr/>
            </p:nvSpPr>
            <p:spPr>
              <a:xfrm>
                <a:off x="8562975" y="2634434"/>
                <a:ext cx="23570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4CC175B1-7686-AF48-BFAA-E3C63D63B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975" y="2634434"/>
                <a:ext cx="235706" cy="207749"/>
              </a:xfrm>
              <a:prstGeom prst="rect">
                <a:avLst/>
              </a:prstGeom>
              <a:blipFill>
                <a:blip r:embed="rId12"/>
                <a:stretch>
                  <a:fillRect l="-18421" r="-5263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BEEB0B1-F029-9946-848E-297189FBD93A}"/>
              </a:ext>
            </a:extLst>
          </p:cNvPr>
          <p:cNvGrpSpPr/>
          <p:nvPr/>
        </p:nvGrpSpPr>
        <p:grpSpPr>
          <a:xfrm>
            <a:off x="6687536" y="1606972"/>
            <a:ext cx="2075649" cy="1122254"/>
            <a:chOff x="4790193" y="1286884"/>
            <a:chExt cx="2075649" cy="1122254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520959A2-2997-4941-835E-1FDA4739C45B}"/>
                </a:ext>
              </a:extLst>
            </p:cNvPr>
            <p:cNvGrpSpPr/>
            <p:nvPr/>
          </p:nvGrpSpPr>
          <p:grpSpPr>
            <a:xfrm>
              <a:off x="4790193" y="1286884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9FECC32-57D3-074F-A643-DFD708D584B5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B9199857-BB2D-9B47-9043-284C0459B9FF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E51963EA-ADD0-D74A-A2C2-8E84294A9934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C3B2EC77-4A46-ED40-A8DA-75809130AF0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8F97A6F-E8E3-9C43-8600-676387FC8DE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2BC68A25-24CB-6342-AE93-739737F260C4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60B01E8-6E02-854D-A55C-56089B8C6F8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8F7BEC2-7824-3543-88AB-4E17F8887389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B499D903-FABE-5046-8131-3B181146513F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7C5B9559-A5C2-5D43-A8EE-17D66DA70A9F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F67CFD46-F2A0-E64C-B221-BA6BCB015C9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33981E2D-B164-D343-B53F-D29F6B1BCC79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B19900FE-2D83-954B-AE51-60C50098611F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C00B958-EC6D-7745-B1D5-038473C77E46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0789ABE3-84EB-CE41-9FEB-8027369E9139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D9461B22-8FE6-7A4D-9C51-E7B932694BEC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0828A950-4BF3-ED4D-B60F-604228F172A1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DA530A6-1D3C-004D-A1DD-F2B31B156B5C}"/>
                </a:ext>
              </a:extLst>
            </p:cNvPr>
            <p:cNvSpPr/>
            <p:nvPr/>
          </p:nvSpPr>
          <p:spPr>
            <a:xfrm>
              <a:off x="6531723" y="1286884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C2BB6995-BAA0-264F-89E1-F9E1E0EA74F9}"/>
                </a:ext>
              </a:extLst>
            </p:cNvPr>
            <p:cNvGrpSpPr/>
            <p:nvPr/>
          </p:nvGrpSpPr>
          <p:grpSpPr>
            <a:xfrm>
              <a:off x="4790193" y="1442848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92A52B9F-EF4C-2C46-8901-83F866ADE4AA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B924A549-1D98-6942-BB9A-DDD16EA3E07C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64C7AEE4-DABD-3348-9C96-B6AFF573B76B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67ACE06B-D600-994F-BA7A-178467F8CEB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5B15988C-186C-C04D-926D-44D5E99C24B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128877-BD69-6049-98DD-4E33C3E5964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9493B82C-309D-584C-9C9E-BF434851F642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46DF7EC0-BFB6-0D4A-9CD4-9F68F13ECEF8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F9728239-EF7F-BF44-837A-87828D26D63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A561C6C7-61B6-5B41-A833-884486B61370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5F57BDDB-911C-2445-B9C4-EE7B2BF2259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5B804E7D-2A6E-014D-87D4-1F4ECCDCA5C7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56F74388-39F7-E843-9E9A-ED8082506CD8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F7550810-DFA7-4842-B9BE-30078F58BA5E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C832FBD6-80E1-9D4F-86A6-6D296EE0500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E6C3F37-2610-DB44-BC4D-977612F22798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726A77CA-0D2B-734B-A524-00B3ED1A6C8E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3A9541BA-39C5-A744-9EC9-E5787F378A6A}"/>
                </a:ext>
              </a:extLst>
            </p:cNvPr>
            <p:cNvSpPr/>
            <p:nvPr/>
          </p:nvSpPr>
          <p:spPr>
            <a:xfrm>
              <a:off x="6531723" y="1442848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39104755-7224-4F43-930B-21784688E1C8}"/>
                </a:ext>
              </a:extLst>
            </p:cNvPr>
            <p:cNvGrpSpPr/>
            <p:nvPr/>
          </p:nvGrpSpPr>
          <p:grpSpPr>
            <a:xfrm>
              <a:off x="4790193" y="1598812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7F3F0E62-81D2-F44F-BC73-D10470C01008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871BFD11-9FCC-DB4A-A86A-D7E48D84AAC0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099E892E-6EE5-8C41-B7E4-5697F25B83E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B361D0D7-54A4-D54F-8642-60DE5F580E7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88EED771-D24C-D244-811E-6EAB5225948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0FA63BC7-7AA6-AE4F-8F67-7638DF460E0D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B026FE4F-204B-6440-84F1-3D623E381581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DCC048F6-A284-8542-90CB-5777A2B38C4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023A82BE-9DEE-064E-9763-FD0339EFA82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B16D1C23-CAC5-0C48-892A-D19F242C310B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6E73E84E-A730-BA46-82F9-6C15354401E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398A785-4C3E-E849-985E-528274C29AF2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01C2319D-5044-EB48-A0E3-3E143382D2A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CF7F9845-F52C-3246-8520-4C55ED15022F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78ED3C5F-CF43-B645-9303-F1480EC08E84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BB0F4D02-C01E-4640-BA0F-ABE824D470F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DB7DE946-5AB8-CA47-B819-006D705AA8F6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87CFB405-5794-3242-91BE-F982E71D5582}"/>
                </a:ext>
              </a:extLst>
            </p:cNvPr>
            <p:cNvSpPr/>
            <p:nvPr/>
          </p:nvSpPr>
          <p:spPr>
            <a:xfrm>
              <a:off x="6531723" y="1598811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47E76DF2-98CB-484F-8C94-3DB063336152}"/>
                </a:ext>
              </a:extLst>
            </p:cNvPr>
            <p:cNvGrpSpPr/>
            <p:nvPr/>
          </p:nvGrpSpPr>
          <p:grpSpPr>
            <a:xfrm>
              <a:off x="4790193" y="175477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EB820D8-4EE4-C04D-A592-8B7AFC874954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37A7A32-82B1-D04C-9F16-7EC7ECD46362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3E7EC97B-7E67-7547-B997-CF4BEEC9011A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FF65DBA9-825B-7044-81BF-6DC6137456B4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1DD6A36-A10C-554A-ACA8-C52F60760C8B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4415653B-8CCC-1248-BDDB-3BDD7E823B6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411AD6BC-27C7-794F-B8AB-893C50A47E84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0A6FFE26-203B-184A-9373-6057988FD77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A069E425-62DF-8043-8CB3-9A50592D2BB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FB806559-7D8E-1948-A3C0-217A15FB1C07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DE6A172B-401C-EC49-A43B-71479D6DA6F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84D701E2-15C5-B142-99B2-4D08FBC8E731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E98785B4-B0C5-B540-A22A-FE4B6B9CD195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F5950A62-7B35-FA40-B2D1-42769CC7C603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94AF3EA6-1DBC-B741-A11F-B103B9B649D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C11113F5-B9B2-E54E-9A39-A25E62A101A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BBF62733-55B3-2D4D-A77F-69F5251DB43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4BFF43D7-20A5-DE4D-905E-E7F401E0BCE4}"/>
                </a:ext>
              </a:extLst>
            </p:cNvPr>
            <p:cNvSpPr/>
            <p:nvPr/>
          </p:nvSpPr>
          <p:spPr>
            <a:xfrm>
              <a:off x="6531723" y="1754776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ACE23099-1FDF-8342-A782-D1DD1589E625}"/>
                </a:ext>
              </a:extLst>
            </p:cNvPr>
            <p:cNvGrpSpPr/>
            <p:nvPr/>
          </p:nvGrpSpPr>
          <p:grpSpPr>
            <a:xfrm>
              <a:off x="4790193" y="217051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1F03B229-CAF6-6446-BD5A-5EB124BA369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4D37DD6F-E006-0549-9ADD-B64399B2D9DA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F75CFC79-4A1A-3449-B2EC-A22E3369B3B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8BC9FBE0-E790-6E49-966F-8ABA3AD6AE5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FEDEAD38-352E-4042-A282-AEA212E1B338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C4C51A56-9BAA-154F-B142-68FDE2CFF6C0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D1573B9-A2F7-984B-880A-DF173E6504D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11B6B895-60F9-B04A-A493-84FDFC473E4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D5D11278-E925-E649-A673-D20E6B7C53AA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71AFDC96-506D-A64D-AB70-83990126F36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40BD48C1-EBE7-234C-BD46-39C74A752264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3547D9B-BAEC-4440-AFD4-A0C1C694F606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57C92939-EDBF-D84D-9C66-57CD602B586B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E7AFA639-3B61-CC40-8BC8-2C189A98CE3F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905984C7-D410-B843-8CE2-3EABDEA58618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841FDEF4-9C9B-7E41-8CBC-F41CFFD7208B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1BF276C-F444-A44A-BA23-B114A33D6B67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0BC35C8D-7200-5841-B23E-68E51EC7B3A3}"/>
                </a:ext>
              </a:extLst>
            </p:cNvPr>
            <p:cNvSpPr/>
            <p:nvPr/>
          </p:nvSpPr>
          <p:spPr>
            <a:xfrm>
              <a:off x="6531723" y="2170516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A76C9E0E-C82D-5044-9698-D9C0DA15F864}"/>
                </a:ext>
              </a:extLst>
            </p:cNvPr>
            <p:cNvGrpSpPr/>
            <p:nvPr/>
          </p:nvGrpSpPr>
          <p:grpSpPr>
            <a:xfrm>
              <a:off x="4790193" y="2326481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D02AAAD0-8F9E-944F-8B0A-87F76D70E55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B7BEBDD6-FC93-5D4B-9DF1-5055C2D7F036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A86966A6-B30B-7F40-A761-93F6A8F0A8BC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DD960EAC-8568-7341-871F-AE3349563873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FD7C3328-0256-354C-9437-1EF94E115EE3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9399D18D-ADD8-D74F-838C-C2D1B8D9CCA7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0CB9BAFE-FE97-FB4F-8C2F-867034EDA78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B9DE1917-92DD-574C-A2A8-FBE579FBDE6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86011F73-1AA9-194A-941A-2CE10E17407E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9A0F437-543D-EE4E-A1A8-F17987D5D5AC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C3323FB4-D8AC-7142-AACE-1FD32DB1592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AC445480-D4E7-FD49-A5ED-4C0323F3267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25D6FC60-E81C-C64C-BA74-B00B4FCC391C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9C8070D9-B4ED-9F4E-8A51-7A0D5CEA96D6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D9788EDE-DCBC-2B41-BF0B-C506BDFE6C0D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5F52F003-2F58-424F-AACC-F3BDE622258C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552789C1-CA92-AA45-A216-BEE6AA831386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28211D05-AF48-B843-97C2-E9509FFAF33B}"/>
                </a:ext>
              </a:extLst>
            </p:cNvPr>
            <p:cNvSpPr/>
            <p:nvPr/>
          </p:nvSpPr>
          <p:spPr>
            <a:xfrm>
              <a:off x="6531723" y="2326480"/>
              <a:ext cx="84602" cy="82656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327B6F0-08B3-6A42-BDC9-B56CFE8936CC}"/>
                </a:ext>
              </a:extLst>
            </p:cNvPr>
            <p:cNvGrpSpPr/>
            <p:nvPr/>
          </p:nvGrpSpPr>
          <p:grpSpPr>
            <a:xfrm>
              <a:off x="5495551" y="1911722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F720A3A8-AAD3-1D43-8D97-7938910B413F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73F70417-19CC-2B43-92D0-0F546EE8C106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715ADFF9-75D3-0040-9AC7-91823B8EFDD9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F237C1C7-B749-8D49-92C4-226257E9D704}"/>
                </a:ext>
              </a:extLst>
            </p:cNvPr>
            <p:cNvGrpSpPr/>
            <p:nvPr/>
          </p:nvGrpSpPr>
          <p:grpSpPr>
            <a:xfrm>
              <a:off x="6554060" y="1910737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6840DEBD-07C8-4F49-9FD0-7AB3AB080A7D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AC73ACAE-1FFC-0A41-BE67-59334C6038C8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60BB41C0-BE8F-A940-A448-523AC4971C12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640DEE4B-67B8-804E-A847-FD26BEFAB9C5}"/>
                </a:ext>
              </a:extLst>
            </p:cNvPr>
            <p:cNvSpPr txBox="1"/>
            <p:nvPr/>
          </p:nvSpPr>
          <p:spPr>
            <a:xfrm>
              <a:off x="6668315" y="1742312"/>
              <a:ext cx="65" cy="207749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84AE859-4BCE-5540-A9C1-3EA884B4A421}"/>
                    </a:ext>
                  </a:extLst>
                </p:cNvPr>
                <p:cNvSpPr txBox="1"/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noFill/>
                <a:ln>
                  <a:solidFill>
                    <a:schemeClr val="accent2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84AE859-4BCE-5540-A9C1-3EA884B4A4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2778" b="-19444"/>
                  </a:stretch>
                </a:blipFill>
                <a:ln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9DF6797E-66C5-E540-893A-A4292A74C3FA}"/>
                  </a:ext>
                </a:extLst>
              </p:cNvPr>
              <p:cNvSpPr txBox="1"/>
              <p:nvPr/>
            </p:nvSpPr>
            <p:spPr>
              <a:xfrm>
                <a:off x="8560243" y="2430814"/>
                <a:ext cx="40081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9DF6797E-66C5-E540-893A-A4292A74C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0243" y="2430814"/>
                <a:ext cx="400815" cy="207749"/>
              </a:xfrm>
              <a:prstGeom prst="rect">
                <a:avLst/>
              </a:prstGeom>
              <a:blipFill>
                <a:blip r:embed="rId16"/>
                <a:stretch>
                  <a:fillRect l="-10606" r="-3030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TextBox 278">
            <a:extLst>
              <a:ext uri="{FF2B5EF4-FFF2-40B4-BE49-F238E27FC236}">
                <a16:creationId xmlns:a16="http://schemas.microsoft.com/office/drawing/2014/main" id="{D5D3F0FC-5208-9D49-8CD0-3A33CCD82206}"/>
              </a:ext>
            </a:extLst>
          </p:cNvPr>
          <p:cNvSpPr txBox="1"/>
          <p:nvPr/>
        </p:nvSpPr>
        <p:spPr>
          <a:xfrm>
            <a:off x="7322882" y="2825968"/>
            <a:ext cx="55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2357442-3E68-1842-A612-83026F0FB33A}"/>
                  </a:ext>
                </a:extLst>
              </p:cNvPr>
              <p:cNvSpPr txBox="1"/>
              <p:nvPr/>
            </p:nvSpPr>
            <p:spPr>
              <a:xfrm>
                <a:off x="3469134" y="2245425"/>
                <a:ext cx="20505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7" name="TextBox 416">
                <a:extLst>
                  <a:ext uri="{FF2B5EF4-FFF2-40B4-BE49-F238E27FC236}">
                    <a16:creationId xmlns:a16="http://schemas.microsoft.com/office/drawing/2014/main" id="{82357442-3E68-1842-A612-83026F0FB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134" y="2245425"/>
                <a:ext cx="205056" cy="207749"/>
              </a:xfrm>
              <a:prstGeom prst="rect">
                <a:avLst/>
              </a:prstGeom>
              <a:blipFill>
                <a:blip r:embed="rId3"/>
                <a:stretch>
                  <a:fillRect l="-11765" r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9A37973-E14B-D04A-BDC3-F8586A128A22}"/>
                  </a:ext>
                </a:extLst>
              </p:cNvPr>
              <p:cNvSpPr txBox="1"/>
              <p:nvPr/>
            </p:nvSpPr>
            <p:spPr>
              <a:xfrm>
                <a:off x="3463915" y="2386137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8" name="TextBox 417">
                <a:extLst>
                  <a:ext uri="{FF2B5EF4-FFF2-40B4-BE49-F238E27FC236}">
                    <a16:creationId xmlns:a16="http://schemas.microsoft.com/office/drawing/2014/main" id="{E9A37973-E14B-D04A-BDC3-F8586A128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915" y="2386137"/>
                <a:ext cx="209096" cy="207749"/>
              </a:xfrm>
              <a:prstGeom prst="rect">
                <a:avLst/>
              </a:prstGeom>
              <a:blipFill>
                <a:blip r:embed="rId4"/>
                <a:stretch>
                  <a:fillRect l="-11429" r="-571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B6A73241-3D74-5143-B80B-630B628BA1FC}"/>
                  </a:ext>
                </a:extLst>
              </p:cNvPr>
              <p:cNvSpPr txBox="1"/>
              <p:nvPr/>
            </p:nvSpPr>
            <p:spPr>
              <a:xfrm>
                <a:off x="3466739" y="2552431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9" name="TextBox 418">
                <a:extLst>
                  <a:ext uri="{FF2B5EF4-FFF2-40B4-BE49-F238E27FC236}">
                    <a16:creationId xmlns:a16="http://schemas.microsoft.com/office/drawing/2014/main" id="{B6A73241-3D74-5143-B80B-630B628BA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739" y="2552431"/>
                <a:ext cx="209096" cy="207749"/>
              </a:xfrm>
              <a:prstGeom prst="rect">
                <a:avLst/>
              </a:prstGeom>
              <a:blipFill>
                <a:blip r:embed="rId5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84B31D89-6F01-F74F-B22E-EFDE03CDA59E}"/>
                  </a:ext>
                </a:extLst>
              </p:cNvPr>
              <p:cNvSpPr txBox="1"/>
              <p:nvPr/>
            </p:nvSpPr>
            <p:spPr>
              <a:xfrm>
                <a:off x="3466597" y="2712988"/>
                <a:ext cx="20909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84B31D89-6F01-F74F-B22E-EFDE03CDA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6597" y="2712988"/>
                <a:ext cx="209096" cy="207749"/>
              </a:xfrm>
              <a:prstGeom prst="rect">
                <a:avLst/>
              </a:prstGeom>
              <a:blipFill>
                <a:blip r:embed="rId6"/>
                <a:stretch>
                  <a:fillRect l="-11765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672F7EE-A905-E24E-A722-2C8D16789466}"/>
                  </a:ext>
                </a:extLst>
              </p:cNvPr>
              <p:cNvSpPr txBox="1"/>
              <p:nvPr/>
            </p:nvSpPr>
            <p:spPr>
              <a:xfrm>
                <a:off x="3379795" y="3129058"/>
                <a:ext cx="294993" cy="2077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1" name="TextBox 420">
                <a:extLst>
                  <a:ext uri="{FF2B5EF4-FFF2-40B4-BE49-F238E27FC236}">
                    <a16:creationId xmlns:a16="http://schemas.microsoft.com/office/drawing/2014/main" id="{8672F7EE-A905-E24E-A722-2C8D16789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9795" y="3129058"/>
                <a:ext cx="294993" cy="207749"/>
              </a:xfrm>
              <a:prstGeom prst="rect">
                <a:avLst/>
              </a:prstGeom>
              <a:blipFill>
                <a:blip r:embed="rId7"/>
                <a:stretch>
                  <a:fillRect l="-14286" r="-32653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E1646-4304-8D43-9AED-89ABD40E9B0E}"/>
                  </a:ext>
                </a:extLst>
              </p:cNvPr>
              <p:cNvSpPr txBox="1"/>
              <p:nvPr/>
            </p:nvSpPr>
            <p:spPr>
              <a:xfrm>
                <a:off x="3463915" y="3285022"/>
                <a:ext cx="23448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03DE1646-4304-8D43-9AED-89ABD40E9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3915" y="3285022"/>
                <a:ext cx="234488" cy="207749"/>
              </a:xfrm>
              <a:prstGeom prst="rect">
                <a:avLst/>
              </a:prstGeom>
              <a:blipFill>
                <a:blip r:embed="rId8"/>
                <a:stretch>
                  <a:fillRect l="-10256" r="-256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DCDBB564-1EE2-8643-A76A-8C76E62631BE}"/>
                  </a:ext>
                </a:extLst>
              </p:cNvPr>
              <p:cNvSpPr txBox="1"/>
              <p:nvPr/>
            </p:nvSpPr>
            <p:spPr>
              <a:xfrm>
                <a:off x="5508565" y="2245425"/>
                <a:ext cx="20627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3" name="TextBox 422">
                <a:extLst>
                  <a:ext uri="{FF2B5EF4-FFF2-40B4-BE49-F238E27FC236}">
                    <a16:creationId xmlns:a16="http://schemas.microsoft.com/office/drawing/2014/main" id="{DCDBB564-1EE2-8643-A76A-8C76E6263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565" y="2245425"/>
                <a:ext cx="206275" cy="207749"/>
              </a:xfrm>
              <a:prstGeom prst="rect">
                <a:avLst/>
              </a:prstGeom>
              <a:blipFill>
                <a:blip r:embed="rId9"/>
                <a:stretch>
                  <a:fillRect l="-21212" r="-909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438613DB-E915-1948-A440-C8CFE9989824}"/>
                  </a:ext>
                </a:extLst>
              </p:cNvPr>
              <p:cNvSpPr txBox="1"/>
              <p:nvPr/>
            </p:nvSpPr>
            <p:spPr>
              <a:xfrm>
                <a:off x="5503344" y="2400571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4" name="TextBox 423">
                <a:extLst>
                  <a:ext uri="{FF2B5EF4-FFF2-40B4-BE49-F238E27FC236}">
                    <a16:creationId xmlns:a16="http://schemas.microsoft.com/office/drawing/2014/main" id="{438613DB-E915-1948-A440-C8CFE9989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44" y="2400571"/>
                <a:ext cx="210314" cy="207749"/>
              </a:xfrm>
              <a:prstGeom prst="rect">
                <a:avLst/>
              </a:prstGeom>
              <a:blipFill>
                <a:blip r:embed="rId10"/>
                <a:stretch>
                  <a:fillRect l="-20588" r="-882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B665D8E5-12D0-344B-B7F8-55EF56DDE6D0}"/>
                  </a:ext>
                </a:extLst>
              </p:cNvPr>
              <p:cNvSpPr txBox="1"/>
              <p:nvPr/>
            </p:nvSpPr>
            <p:spPr>
              <a:xfrm>
                <a:off x="5506169" y="2552431"/>
                <a:ext cx="2103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5" name="TextBox 424">
                <a:extLst>
                  <a:ext uri="{FF2B5EF4-FFF2-40B4-BE49-F238E27FC236}">
                    <a16:creationId xmlns:a16="http://schemas.microsoft.com/office/drawing/2014/main" id="{B665D8E5-12D0-344B-B7F8-55EF56DDE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6169" y="2552431"/>
                <a:ext cx="210314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993EC1F0-D217-CB45-8CEE-1C0637C26570}"/>
                  </a:ext>
                </a:extLst>
              </p:cNvPr>
              <p:cNvSpPr txBox="1"/>
              <p:nvPr/>
            </p:nvSpPr>
            <p:spPr>
              <a:xfrm>
                <a:off x="5503344" y="3285022"/>
                <a:ext cx="23570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6" name="TextBox 425">
                <a:extLst>
                  <a:ext uri="{FF2B5EF4-FFF2-40B4-BE49-F238E27FC236}">
                    <a16:creationId xmlns:a16="http://schemas.microsoft.com/office/drawing/2014/main" id="{993EC1F0-D217-CB45-8CEE-1C0637C26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344" y="3285022"/>
                <a:ext cx="235706" cy="207749"/>
              </a:xfrm>
              <a:prstGeom prst="rect">
                <a:avLst/>
              </a:prstGeom>
              <a:blipFill>
                <a:blip r:embed="rId12"/>
                <a:stretch>
                  <a:fillRect l="-18421" r="-5263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7" name="Group 426">
            <a:extLst>
              <a:ext uri="{FF2B5EF4-FFF2-40B4-BE49-F238E27FC236}">
                <a16:creationId xmlns:a16="http://schemas.microsoft.com/office/drawing/2014/main" id="{3383A149-82CA-6E45-A949-2A3780809A83}"/>
              </a:ext>
            </a:extLst>
          </p:cNvPr>
          <p:cNvGrpSpPr/>
          <p:nvPr/>
        </p:nvGrpSpPr>
        <p:grpSpPr>
          <a:xfrm>
            <a:off x="3627905" y="2257560"/>
            <a:ext cx="2075649" cy="1122254"/>
            <a:chOff x="4790193" y="1286884"/>
            <a:chExt cx="2075649" cy="1122254"/>
          </a:xfrm>
        </p:grpSpPr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5F5E3B7C-EADA-3A4D-B7F4-095315872EDD}"/>
                </a:ext>
              </a:extLst>
            </p:cNvPr>
            <p:cNvGrpSpPr/>
            <p:nvPr/>
          </p:nvGrpSpPr>
          <p:grpSpPr>
            <a:xfrm>
              <a:off x="4790193" y="1286884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35" name="Rectangle 534">
                <a:extLst>
                  <a:ext uri="{FF2B5EF4-FFF2-40B4-BE49-F238E27FC236}">
                    <a16:creationId xmlns:a16="http://schemas.microsoft.com/office/drawing/2014/main" id="{018D583F-2BB7-FD4A-9879-3C75C54CD16B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36" name="Straight Connector 535">
                <a:extLst>
                  <a:ext uri="{FF2B5EF4-FFF2-40B4-BE49-F238E27FC236}">
                    <a16:creationId xmlns:a16="http://schemas.microsoft.com/office/drawing/2014/main" id="{D3FE529D-C328-BD48-9E8E-8D07DA37393A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7" name="Straight Connector 536">
                <a:extLst>
                  <a:ext uri="{FF2B5EF4-FFF2-40B4-BE49-F238E27FC236}">
                    <a16:creationId xmlns:a16="http://schemas.microsoft.com/office/drawing/2014/main" id="{59CA5C20-690F-6942-A631-0E36A5493BC9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2F193978-3D30-BA48-948B-A0F7054CFD67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16DDE113-AEAC-5A42-98DB-BBF5FD59080F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0" name="Straight Connector 539">
                <a:extLst>
                  <a:ext uri="{FF2B5EF4-FFF2-40B4-BE49-F238E27FC236}">
                    <a16:creationId xmlns:a16="http://schemas.microsoft.com/office/drawing/2014/main" id="{45A6D5C9-EE44-2C42-96E5-23D651A0872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1" name="Straight Connector 540">
                <a:extLst>
                  <a:ext uri="{FF2B5EF4-FFF2-40B4-BE49-F238E27FC236}">
                    <a16:creationId xmlns:a16="http://schemas.microsoft.com/office/drawing/2014/main" id="{48D20CF3-4B87-D44F-A3BB-491D531AD30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315CB384-8060-A848-9AA8-31207942B9E8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5C320748-908D-BE43-AEDE-E01BE40CC27B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84A816A2-211D-C142-906C-73E8070F6A2A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5" name="Straight Connector 544">
                <a:extLst>
                  <a:ext uri="{FF2B5EF4-FFF2-40B4-BE49-F238E27FC236}">
                    <a16:creationId xmlns:a16="http://schemas.microsoft.com/office/drawing/2014/main" id="{3A737FB5-EB24-7A41-8291-0D9626670622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6" name="Straight Connector 545">
                <a:extLst>
                  <a:ext uri="{FF2B5EF4-FFF2-40B4-BE49-F238E27FC236}">
                    <a16:creationId xmlns:a16="http://schemas.microsoft.com/office/drawing/2014/main" id="{3A9C17D6-1428-7C4B-939F-4951C5D3D7D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EDCA89B7-D21F-1F4F-8E04-CA1F0F9871C7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79F84B9A-14DB-B54C-B229-DAD4572DBBDE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9" name="Straight Connector 548">
                <a:extLst>
                  <a:ext uri="{FF2B5EF4-FFF2-40B4-BE49-F238E27FC236}">
                    <a16:creationId xmlns:a16="http://schemas.microsoft.com/office/drawing/2014/main" id="{7A588561-3667-814C-A759-F02C5391AEE0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45FC198A-B715-F641-91DF-D827BCC46765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BFDA3945-D95D-B747-A4B6-38B387D7DDAB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E8E02921-858F-1D49-BB84-24E575B48036}"/>
                </a:ext>
              </a:extLst>
            </p:cNvPr>
            <p:cNvSpPr/>
            <p:nvPr/>
          </p:nvSpPr>
          <p:spPr>
            <a:xfrm>
              <a:off x="6531723" y="1286884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0" name="Group 429">
              <a:extLst>
                <a:ext uri="{FF2B5EF4-FFF2-40B4-BE49-F238E27FC236}">
                  <a16:creationId xmlns:a16="http://schemas.microsoft.com/office/drawing/2014/main" id="{76C6FCF2-C77A-7D41-B825-07E13D02E888}"/>
                </a:ext>
              </a:extLst>
            </p:cNvPr>
            <p:cNvGrpSpPr/>
            <p:nvPr/>
          </p:nvGrpSpPr>
          <p:grpSpPr>
            <a:xfrm>
              <a:off x="4790193" y="1442848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F69BE072-9472-2D44-8C1E-79AAB90CEA81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19" name="Straight Connector 518">
                <a:extLst>
                  <a:ext uri="{FF2B5EF4-FFF2-40B4-BE49-F238E27FC236}">
                    <a16:creationId xmlns:a16="http://schemas.microsoft.com/office/drawing/2014/main" id="{F945F177-003F-C147-84EF-06694A4E023E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37AD39AB-7544-A94A-96B8-C6B09D6409B5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3CC955AB-3E7D-F14D-A732-69E6A22F898D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>
                <a:extLst>
                  <a:ext uri="{FF2B5EF4-FFF2-40B4-BE49-F238E27FC236}">
                    <a16:creationId xmlns:a16="http://schemas.microsoft.com/office/drawing/2014/main" id="{51093D30-F98D-CB47-B539-343F81EC0D9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>
                <a:extLst>
                  <a:ext uri="{FF2B5EF4-FFF2-40B4-BE49-F238E27FC236}">
                    <a16:creationId xmlns:a16="http://schemas.microsoft.com/office/drawing/2014/main" id="{E13BF05A-376B-D049-BE21-4502BD0717EE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121A4DCE-1970-3149-BF2F-6EDFEEB0CA66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81722A14-990F-8A43-BF5B-BB61243A8EE4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CADAB9AD-E09C-144A-8BB6-FBF12B5270FC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>
                <a:extLst>
                  <a:ext uri="{FF2B5EF4-FFF2-40B4-BE49-F238E27FC236}">
                    <a16:creationId xmlns:a16="http://schemas.microsoft.com/office/drawing/2014/main" id="{8A0E72D8-4D16-DE4B-A3E6-A344F42BC3D2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>
                <a:extLst>
                  <a:ext uri="{FF2B5EF4-FFF2-40B4-BE49-F238E27FC236}">
                    <a16:creationId xmlns:a16="http://schemas.microsoft.com/office/drawing/2014/main" id="{ACA17555-218F-414C-81C4-C52077C4ED37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F8B62D97-90EB-CC41-A719-7549D7837190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38D1D17E-E57C-394D-A77C-F4F4C4FD1334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>
                <a:extLst>
                  <a:ext uri="{FF2B5EF4-FFF2-40B4-BE49-F238E27FC236}">
                    <a16:creationId xmlns:a16="http://schemas.microsoft.com/office/drawing/2014/main" id="{1357E28F-B577-7841-9D6D-0C2D8A015E5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D8BEEBF9-D1E3-934B-931B-E5C02E46FB22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735F1430-E60C-BC4F-AC65-50E1E3BA9D09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6E1EAC12-353F-EC46-B43E-B218EE3E35EB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FF537750-5FF6-9142-8DAA-87BA19B3A8C3}"/>
                </a:ext>
              </a:extLst>
            </p:cNvPr>
            <p:cNvSpPr/>
            <p:nvPr/>
          </p:nvSpPr>
          <p:spPr>
            <a:xfrm>
              <a:off x="6531723" y="1442848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2" name="Group 431">
              <a:extLst>
                <a:ext uri="{FF2B5EF4-FFF2-40B4-BE49-F238E27FC236}">
                  <a16:creationId xmlns:a16="http://schemas.microsoft.com/office/drawing/2014/main" id="{9D428400-12A2-2542-BC4E-F8CDECB6E6E9}"/>
                </a:ext>
              </a:extLst>
            </p:cNvPr>
            <p:cNvGrpSpPr/>
            <p:nvPr/>
          </p:nvGrpSpPr>
          <p:grpSpPr>
            <a:xfrm>
              <a:off x="4790193" y="1598812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C5F5D933-9EB4-9E43-ADE7-BD1C7D8B8D7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8B40209A-FA32-C048-8D56-4B7B9DA76855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B2F7C35A-7E88-5048-B7E4-E933E863D226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>
                <a:extLst>
                  <a:ext uri="{FF2B5EF4-FFF2-40B4-BE49-F238E27FC236}">
                    <a16:creationId xmlns:a16="http://schemas.microsoft.com/office/drawing/2014/main" id="{8C297214-55B5-CF40-A72B-276CCAE31D08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4BFD85BD-A1F4-F64F-8F82-D715A99C7DD0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18093BF9-5422-BF41-BAF2-B4E2D3ABFC73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6529F9B3-2226-CA4A-AEF9-99364035FEDA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E75B482-D733-4046-87AD-784DBF7D08A1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>
                <a:extLst>
                  <a:ext uri="{FF2B5EF4-FFF2-40B4-BE49-F238E27FC236}">
                    <a16:creationId xmlns:a16="http://schemas.microsoft.com/office/drawing/2014/main" id="{035FA2E1-ECDA-A845-A350-D27E3D60B564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>
                <a:extLst>
                  <a:ext uri="{FF2B5EF4-FFF2-40B4-BE49-F238E27FC236}">
                    <a16:creationId xmlns:a16="http://schemas.microsoft.com/office/drawing/2014/main" id="{2134B0AD-8FC8-2046-ADCE-8ACE574D37CB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A58B4731-8D48-5A4A-B5F4-478E42CA3D9E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C7C07B0C-6E2B-974A-B934-CFFA1EE81784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>
                <a:extLst>
                  <a:ext uri="{FF2B5EF4-FFF2-40B4-BE49-F238E27FC236}">
                    <a16:creationId xmlns:a16="http://schemas.microsoft.com/office/drawing/2014/main" id="{1E1D9BA9-7CF3-D040-B137-935A5CF61E70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8683308C-F435-2747-8A1D-A9D2D0F9CE07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F8674830-58D9-CC4E-8AEA-1E78C94DFF23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07A804E0-BD60-B245-93B3-116838FEF210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585D7CF5-053B-7B40-8500-284DA38702B4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61C79FE7-8197-7C4E-9075-F510E230F08A}"/>
                </a:ext>
              </a:extLst>
            </p:cNvPr>
            <p:cNvSpPr/>
            <p:nvPr/>
          </p:nvSpPr>
          <p:spPr>
            <a:xfrm>
              <a:off x="6531723" y="1598811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6A7D976-003C-5649-B3B6-125EED03AD15}"/>
                </a:ext>
              </a:extLst>
            </p:cNvPr>
            <p:cNvGrpSpPr/>
            <p:nvPr/>
          </p:nvGrpSpPr>
          <p:grpSpPr>
            <a:xfrm>
              <a:off x="4790193" y="175477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84" name="Rectangle 483">
                <a:extLst>
                  <a:ext uri="{FF2B5EF4-FFF2-40B4-BE49-F238E27FC236}">
                    <a16:creationId xmlns:a16="http://schemas.microsoft.com/office/drawing/2014/main" id="{4A046D46-39A3-EE48-8D33-05D4EB3A5256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4FCA96EB-F2C8-AB4D-954F-FDDFB6FF7B5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1E58F8F4-A363-C847-B2F5-2B4C28B1D1A4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D0B7FF1E-269F-224A-A530-97FC1BD99B8A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517DC646-1B3A-C445-8D41-5A46A6748D0E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42F93F8A-5653-AA49-BBBF-D19B99CD6A44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BD119900-7FC8-6B4B-A7E6-6B53192EFA15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3B4FC903-0F10-214D-AA72-1589009D6DFF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4C99485B-2145-A546-9DF1-049E3D3EE2F7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2B4178B3-6D7E-A147-8C55-71686FB84FE6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DB44B3DE-9CFA-7C47-8ACB-32720C85FAF1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B02C4672-7A75-AA4D-8136-B746CF4A19D6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>
                <a:extLst>
                  <a:ext uri="{FF2B5EF4-FFF2-40B4-BE49-F238E27FC236}">
                    <a16:creationId xmlns:a16="http://schemas.microsoft.com/office/drawing/2014/main" id="{268A205F-2876-364B-B3D9-AE179484F76F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>
                <a:extLst>
                  <a:ext uri="{FF2B5EF4-FFF2-40B4-BE49-F238E27FC236}">
                    <a16:creationId xmlns:a16="http://schemas.microsoft.com/office/drawing/2014/main" id="{B15C9C8C-2C22-9545-BA44-0F8E4A91CD0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667BC0F5-2DBF-BF42-A959-73133FC25C29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>
                <a:extLst>
                  <a:ext uri="{FF2B5EF4-FFF2-40B4-BE49-F238E27FC236}">
                    <a16:creationId xmlns:a16="http://schemas.microsoft.com/office/drawing/2014/main" id="{A7F6E070-30C1-114D-A95B-8CECCB29C4C1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B1C09E74-DE94-2344-861C-967839AACABC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5D2B8B22-D895-7E43-8CF8-B2E74DF128BD}"/>
                </a:ext>
              </a:extLst>
            </p:cNvPr>
            <p:cNvSpPr/>
            <p:nvPr/>
          </p:nvSpPr>
          <p:spPr>
            <a:xfrm>
              <a:off x="6531723" y="1754776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C4985F60-9F0C-CF4F-8982-FFC6B9A50707}"/>
                </a:ext>
              </a:extLst>
            </p:cNvPr>
            <p:cNvGrpSpPr/>
            <p:nvPr/>
          </p:nvGrpSpPr>
          <p:grpSpPr>
            <a:xfrm>
              <a:off x="4790193" y="2170516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67" name="Rectangle 466">
                <a:extLst>
                  <a:ext uri="{FF2B5EF4-FFF2-40B4-BE49-F238E27FC236}">
                    <a16:creationId xmlns:a16="http://schemas.microsoft.com/office/drawing/2014/main" id="{795ECE60-76B4-7141-9562-E7E896ABBC60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B3277537-8A76-7E46-90DA-8B1B3DB38503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B64E62C4-11B7-954D-89FA-2D09EA980050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>
                <a:extLst>
                  <a:ext uri="{FF2B5EF4-FFF2-40B4-BE49-F238E27FC236}">
                    <a16:creationId xmlns:a16="http://schemas.microsoft.com/office/drawing/2014/main" id="{838CF24A-5445-6844-A2A2-8D4E6AE42446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>
                <a:extLst>
                  <a:ext uri="{FF2B5EF4-FFF2-40B4-BE49-F238E27FC236}">
                    <a16:creationId xmlns:a16="http://schemas.microsoft.com/office/drawing/2014/main" id="{E8DFBDA7-A706-414A-94AC-DF55FA888AD2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>
                <a:extLst>
                  <a:ext uri="{FF2B5EF4-FFF2-40B4-BE49-F238E27FC236}">
                    <a16:creationId xmlns:a16="http://schemas.microsoft.com/office/drawing/2014/main" id="{E9ABE706-8BF0-1148-B7E8-0F4998E7358A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227A6747-EB3F-2843-9AD0-1BA3FF70E01F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>
                <a:extLst>
                  <a:ext uri="{FF2B5EF4-FFF2-40B4-BE49-F238E27FC236}">
                    <a16:creationId xmlns:a16="http://schemas.microsoft.com/office/drawing/2014/main" id="{EC3A68D3-45E4-D643-8FEE-2F05735EEE33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>
                <a:extLst>
                  <a:ext uri="{FF2B5EF4-FFF2-40B4-BE49-F238E27FC236}">
                    <a16:creationId xmlns:a16="http://schemas.microsoft.com/office/drawing/2014/main" id="{0E34FB55-9517-8F40-AB35-0C9F3A1B47F0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13A465FF-5F23-B24C-9278-26049C13697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9617A7DB-3385-9C42-9EB9-4FCEA131F66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4E3C0781-0884-764C-815C-C972B830C56A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C55A4D08-72C7-4F4A-A931-4721D3A0A47E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>
                <a:extLst>
                  <a:ext uri="{FF2B5EF4-FFF2-40B4-BE49-F238E27FC236}">
                    <a16:creationId xmlns:a16="http://schemas.microsoft.com/office/drawing/2014/main" id="{D8792CBF-8C83-484A-9264-038C875B4EDC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77AB7A89-D938-9444-831A-0673DC1492E6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EE18F492-6702-C14D-AC68-50ADD55DF98A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5E3CDDE7-623F-0044-8BE4-12CA7BC74DCE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D73E69BB-4083-A64C-BA59-4C87F7A6DD9E}"/>
                </a:ext>
              </a:extLst>
            </p:cNvPr>
            <p:cNvSpPr/>
            <p:nvPr/>
          </p:nvSpPr>
          <p:spPr>
            <a:xfrm>
              <a:off x="6531723" y="2170516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38" name="Group 437">
              <a:extLst>
                <a:ext uri="{FF2B5EF4-FFF2-40B4-BE49-F238E27FC236}">
                  <a16:creationId xmlns:a16="http://schemas.microsoft.com/office/drawing/2014/main" id="{C6DF42E8-7205-CC4B-98B5-A9099A6D9198}"/>
                </a:ext>
              </a:extLst>
            </p:cNvPr>
            <p:cNvGrpSpPr/>
            <p:nvPr/>
          </p:nvGrpSpPr>
          <p:grpSpPr>
            <a:xfrm>
              <a:off x="4790193" y="2326481"/>
              <a:ext cx="1410716" cy="82657"/>
              <a:chOff x="3312543" y="2369387"/>
              <a:chExt cx="4267200" cy="241541"/>
            </a:xfrm>
            <a:noFill/>
          </p:grpSpPr>
          <p:sp>
            <p:nvSpPr>
              <p:cNvPr id="450" name="Rectangle 449">
                <a:extLst>
                  <a:ext uri="{FF2B5EF4-FFF2-40B4-BE49-F238E27FC236}">
                    <a16:creationId xmlns:a16="http://schemas.microsoft.com/office/drawing/2014/main" id="{CDB015F3-91D2-074F-BB27-4BEBF74A08E3}"/>
                  </a:ext>
                </a:extLst>
              </p:cNvPr>
              <p:cNvSpPr/>
              <p:nvPr/>
            </p:nvSpPr>
            <p:spPr>
              <a:xfrm>
                <a:off x="3312543" y="2369388"/>
                <a:ext cx="4267200" cy="241539"/>
              </a:xfrm>
              <a:prstGeom prst="rect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cxnSp>
            <p:nvCxnSpPr>
              <p:cNvPr id="451" name="Straight Connector 450">
                <a:extLst>
                  <a:ext uri="{FF2B5EF4-FFF2-40B4-BE49-F238E27FC236}">
                    <a16:creationId xmlns:a16="http://schemas.microsoft.com/office/drawing/2014/main" id="{51ABB6A2-D958-724F-980D-445E6C761C50}"/>
                  </a:ext>
                </a:extLst>
              </p:cNvPr>
              <p:cNvCxnSpPr/>
              <p:nvPr/>
            </p:nvCxnSpPr>
            <p:spPr>
              <a:xfrm>
                <a:off x="358283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>
                <a:extLst>
                  <a:ext uri="{FF2B5EF4-FFF2-40B4-BE49-F238E27FC236}">
                    <a16:creationId xmlns:a16="http://schemas.microsoft.com/office/drawing/2014/main" id="{87DBECEC-CA4F-994F-AEBF-846EECD3DE88}"/>
                  </a:ext>
                </a:extLst>
              </p:cNvPr>
              <p:cNvCxnSpPr/>
              <p:nvPr/>
            </p:nvCxnSpPr>
            <p:spPr>
              <a:xfrm>
                <a:off x="383875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>
                <a:extLst>
                  <a:ext uri="{FF2B5EF4-FFF2-40B4-BE49-F238E27FC236}">
                    <a16:creationId xmlns:a16="http://schemas.microsoft.com/office/drawing/2014/main" id="{E7A9AE13-5FC8-444F-A67F-EA2867C492DE}"/>
                  </a:ext>
                </a:extLst>
              </p:cNvPr>
              <p:cNvCxnSpPr/>
              <p:nvPr/>
            </p:nvCxnSpPr>
            <p:spPr>
              <a:xfrm>
                <a:off x="407454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50BBAF59-0CFF-8544-B44E-7291A911DAE4}"/>
                  </a:ext>
                </a:extLst>
              </p:cNvPr>
              <p:cNvCxnSpPr/>
              <p:nvPr/>
            </p:nvCxnSpPr>
            <p:spPr>
              <a:xfrm>
                <a:off x="433046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>
                <a:extLst>
                  <a:ext uri="{FF2B5EF4-FFF2-40B4-BE49-F238E27FC236}">
                    <a16:creationId xmlns:a16="http://schemas.microsoft.com/office/drawing/2014/main" id="{21C29124-6434-174B-BDE2-54A7EECE2D2C}"/>
                  </a:ext>
                </a:extLst>
              </p:cNvPr>
              <p:cNvCxnSpPr/>
              <p:nvPr/>
            </p:nvCxnSpPr>
            <p:spPr>
              <a:xfrm>
                <a:off x="456912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>
                <a:extLst>
                  <a:ext uri="{FF2B5EF4-FFF2-40B4-BE49-F238E27FC236}">
                    <a16:creationId xmlns:a16="http://schemas.microsoft.com/office/drawing/2014/main" id="{02948E27-51BA-8C49-BD47-0EC4394E7C7E}"/>
                  </a:ext>
                </a:extLst>
              </p:cNvPr>
              <p:cNvCxnSpPr/>
              <p:nvPr/>
            </p:nvCxnSpPr>
            <p:spPr>
              <a:xfrm>
                <a:off x="482504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>
                <a:extLst>
                  <a:ext uri="{FF2B5EF4-FFF2-40B4-BE49-F238E27FC236}">
                    <a16:creationId xmlns:a16="http://schemas.microsoft.com/office/drawing/2014/main" id="{2E529F38-A0BA-ED47-8064-AD3880658D16}"/>
                  </a:ext>
                </a:extLst>
              </p:cNvPr>
              <p:cNvCxnSpPr/>
              <p:nvPr/>
            </p:nvCxnSpPr>
            <p:spPr>
              <a:xfrm>
                <a:off x="506083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>
                <a:extLst>
                  <a:ext uri="{FF2B5EF4-FFF2-40B4-BE49-F238E27FC236}">
                    <a16:creationId xmlns:a16="http://schemas.microsoft.com/office/drawing/2014/main" id="{0F71AA0E-EC77-4145-BC33-68F10ED80F02}"/>
                  </a:ext>
                </a:extLst>
              </p:cNvPr>
              <p:cNvCxnSpPr/>
              <p:nvPr/>
            </p:nvCxnSpPr>
            <p:spPr>
              <a:xfrm>
                <a:off x="531674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>
                <a:extLst>
                  <a:ext uri="{FF2B5EF4-FFF2-40B4-BE49-F238E27FC236}">
                    <a16:creationId xmlns:a16="http://schemas.microsoft.com/office/drawing/2014/main" id="{CFB244DE-F1D5-774C-88C7-FB0394464138}"/>
                  </a:ext>
                </a:extLst>
              </p:cNvPr>
              <p:cNvCxnSpPr/>
              <p:nvPr/>
            </p:nvCxnSpPr>
            <p:spPr>
              <a:xfrm>
                <a:off x="5569788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>
                <a:extLst>
                  <a:ext uri="{FF2B5EF4-FFF2-40B4-BE49-F238E27FC236}">
                    <a16:creationId xmlns:a16="http://schemas.microsoft.com/office/drawing/2014/main" id="{7254D8D8-A24F-BA4E-9C1E-3759827D6E3A}"/>
                  </a:ext>
                </a:extLst>
              </p:cNvPr>
              <p:cNvCxnSpPr/>
              <p:nvPr/>
            </p:nvCxnSpPr>
            <p:spPr>
              <a:xfrm>
                <a:off x="5825705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>
                <a:extLst>
                  <a:ext uri="{FF2B5EF4-FFF2-40B4-BE49-F238E27FC236}">
                    <a16:creationId xmlns:a16="http://schemas.microsoft.com/office/drawing/2014/main" id="{C4EEE5D0-4C82-CB4B-AE91-D226B8A26AE3}"/>
                  </a:ext>
                </a:extLst>
              </p:cNvPr>
              <p:cNvCxnSpPr/>
              <p:nvPr/>
            </p:nvCxnSpPr>
            <p:spPr>
              <a:xfrm>
                <a:off x="6061493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>
                <a:extLst>
                  <a:ext uri="{FF2B5EF4-FFF2-40B4-BE49-F238E27FC236}">
                    <a16:creationId xmlns:a16="http://schemas.microsoft.com/office/drawing/2014/main" id="{F9DDB9D7-1CC8-F641-AB29-7B87D3CB4D39}"/>
                  </a:ext>
                </a:extLst>
              </p:cNvPr>
              <p:cNvCxnSpPr/>
              <p:nvPr/>
            </p:nvCxnSpPr>
            <p:spPr>
              <a:xfrm>
                <a:off x="6317410" y="2369389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>
                <a:extLst>
                  <a:ext uri="{FF2B5EF4-FFF2-40B4-BE49-F238E27FC236}">
                    <a16:creationId xmlns:a16="http://schemas.microsoft.com/office/drawing/2014/main" id="{508BD058-0370-5B47-B822-5D51BFC4DDC8}"/>
                  </a:ext>
                </a:extLst>
              </p:cNvPr>
              <p:cNvCxnSpPr/>
              <p:nvPr/>
            </p:nvCxnSpPr>
            <p:spPr>
              <a:xfrm>
                <a:off x="6556075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>
                <a:extLst>
                  <a:ext uri="{FF2B5EF4-FFF2-40B4-BE49-F238E27FC236}">
                    <a16:creationId xmlns:a16="http://schemas.microsoft.com/office/drawing/2014/main" id="{3CC7622E-5868-7442-955C-287E8A6024EB}"/>
                  </a:ext>
                </a:extLst>
              </p:cNvPr>
              <p:cNvCxnSpPr/>
              <p:nvPr/>
            </p:nvCxnSpPr>
            <p:spPr>
              <a:xfrm>
                <a:off x="6811992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>
                <a:extLst>
                  <a:ext uri="{FF2B5EF4-FFF2-40B4-BE49-F238E27FC236}">
                    <a16:creationId xmlns:a16="http://schemas.microsoft.com/office/drawing/2014/main" id="{4272D49D-FB5E-064E-8678-DF63B6936EAF}"/>
                  </a:ext>
                </a:extLst>
              </p:cNvPr>
              <p:cNvCxnSpPr/>
              <p:nvPr/>
            </p:nvCxnSpPr>
            <p:spPr>
              <a:xfrm>
                <a:off x="7047780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B0C71BC9-09D7-F041-9DA8-E07C7F0E4B15}"/>
                  </a:ext>
                </a:extLst>
              </p:cNvPr>
              <p:cNvCxnSpPr/>
              <p:nvPr/>
            </p:nvCxnSpPr>
            <p:spPr>
              <a:xfrm>
                <a:off x="7303697" y="2369387"/>
                <a:ext cx="0" cy="241539"/>
              </a:xfrm>
              <a:prstGeom prst="lin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60C56E44-B415-EE48-A3E8-C3BBFA7B7677}"/>
                </a:ext>
              </a:extLst>
            </p:cNvPr>
            <p:cNvSpPr/>
            <p:nvPr/>
          </p:nvSpPr>
          <p:spPr>
            <a:xfrm>
              <a:off x="6531723" y="2326480"/>
              <a:ext cx="84602" cy="82656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7EB33DE5-1BB3-EE41-A217-ABE7B0A73CDA}"/>
                </a:ext>
              </a:extLst>
            </p:cNvPr>
            <p:cNvGrpSpPr/>
            <p:nvPr/>
          </p:nvGrpSpPr>
          <p:grpSpPr>
            <a:xfrm>
              <a:off x="5495551" y="1911722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447" name="Oval 446">
                <a:extLst>
                  <a:ext uri="{FF2B5EF4-FFF2-40B4-BE49-F238E27FC236}">
                    <a16:creationId xmlns:a16="http://schemas.microsoft.com/office/drawing/2014/main" id="{DA487328-B5A7-BE4A-82DD-18811675B014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8" name="Oval 447">
                <a:extLst>
                  <a:ext uri="{FF2B5EF4-FFF2-40B4-BE49-F238E27FC236}">
                    <a16:creationId xmlns:a16="http://schemas.microsoft.com/office/drawing/2014/main" id="{FD35084D-4F05-FA49-94A1-8D7258E58CBA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9" name="Oval 448">
                <a:extLst>
                  <a:ext uri="{FF2B5EF4-FFF2-40B4-BE49-F238E27FC236}">
                    <a16:creationId xmlns:a16="http://schemas.microsoft.com/office/drawing/2014/main" id="{0391954D-F8BD-1646-8F20-EADF64A3D301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grpSp>
          <p:nvGrpSpPr>
            <p:cNvPr id="441" name="Group 440">
              <a:extLst>
                <a:ext uri="{FF2B5EF4-FFF2-40B4-BE49-F238E27FC236}">
                  <a16:creationId xmlns:a16="http://schemas.microsoft.com/office/drawing/2014/main" id="{4A39CF11-94D3-8448-835A-E1F1E0E7DF28}"/>
                </a:ext>
              </a:extLst>
            </p:cNvPr>
            <p:cNvGrpSpPr/>
            <p:nvPr/>
          </p:nvGrpSpPr>
          <p:grpSpPr>
            <a:xfrm>
              <a:off x="6554060" y="1910737"/>
              <a:ext cx="39926" cy="162362"/>
              <a:chOff x="4525992" y="4557612"/>
              <a:chExt cx="120770" cy="474458"/>
            </a:xfrm>
            <a:noFill/>
          </p:grpSpPr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E008839E-3A87-3643-82F2-3E590A487FD2}"/>
                  </a:ext>
                </a:extLst>
              </p:cNvPr>
              <p:cNvSpPr/>
              <p:nvPr/>
            </p:nvSpPr>
            <p:spPr>
              <a:xfrm>
                <a:off x="4525992" y="4557612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5" name="Oval 444">
                <a:extLst>
                  <a:ext uri="{FF2B5EF4-FFF2-40B4-BE49-F238E27FC236}">
                    <a16:creationId xmlns:a16="http://schemas.microsoft.com/office/drawing/2014/main" id="{97E46837-31AC-6F41-922D-A9218193CE40}"/>
                  </a:ext>
                </a:extLst>
              </p:cNvPr>
              <p:cNvSpPr/>
              <p:nvPr/>
            </p:nvSpPr>
            <p:spPr>
              <a:xfrm>
                <a:off x="4525992" y="473158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446" name="Oval 445">
                <a:extLst>
                  <a:ext uri="{FF2B5EF4-FFF2-40B4-BE49-F238E27FC236}">
                    <a16:creationId xmlns:a16="http://schemas.microsoft.com/office/drawing/2014/main" id="{03BC48F7-40B8-5445-8431-C4CF7B3D8FC4}"/>
                  </a:ext>
                </a:extLst>
              </p:cNvPr>
              <p:cNvSpPr/>
              <p:nvPr/>
            </p:nvSpPr>
            <p:spPr>
              <a:xfrm>
                <a:off x="4525992" y="4911300"/>
                <a:ext cx="120770" cy="120770"/>
              </a:xfrm>
              <a:prstGeom prst="ellipse">
                <a:avLst/>
              </a:prstGeom>
              <a:grp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</p:grpSp>
        <p:sp>
          <p:nvSpPr>
            <p:cNvPr id="442" name="TextBox 441">
              <a:extLst>
                <a:ext uri="{FF2B5EF4-FFF2-40B4-BE49-F238E27FC236}">
                  <a16:creationId xmlns:a16="http://schemas.microsoft.com/office/drawing/2014/main" id="{0F4D2BC4-AE85-4545-8149-DFA850D7EF9C}"/>
                </a:ext>
              </a:extLst>
            </p:cNvPr>
            <p:cNvSpPr txBox="1"/>
            <p:nvPr/>
          </p:nvSpPr>
          <p:spPr>
            <a:xfrm>
              <a:off x="6668315" y="1742312"/>
              <a:ext cx="65" cy="207749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txBody>
            <a:bodyPr wrap="none" lIns="0" tIns="0" rIns="0" bIns="0" rtlCol="0">
              <a:spAutoFit/>
            </a:bodyPr>
            <a:lstStyle/>
            <a:p>
              <a:endParaRPr lang="en-US" sz="13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A1224F68-938B-B74A-8728-70C87EA5C8E4}"/>
                    </a:ext>
                  </a:extLst>
                </p:cNvPr>
                <p:cNvSpPr txBox="1"/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noFill/>
                <a:ln>
                  <a:solidFill>
                    <a:schemeClr val="accent3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3" name="TextBox 442">
                  <a:extLst>
                    <a:ext uri="{FF2B5EF4-FFF2-40B4-BE49-F238E27FC236}">
                      <a16:creationId xmlns:a16="http://schemas.microsoft.com/office/drawing/2014/main" id="{A1224F68-938B-B74A-8728-70C87EA5C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62901" y="1733616"/>
                  <a:ext cx="202941" cy="207749"/>
                </a:xfrm>
                <a:prstGeom prst="rect">
                  <a:avLst/>
                </a:prstGeom>
                <a:blipFill>
                  <a:blip r:embed="rId17"/>
                  <a:stretch>
                    <a:fillRect l="-16667" r="-2778" b="-19444"/>
                  </a:stretch>
                </a:blipFill>
                <a:ln>
                  <a:solidFill>
                    <a:schemeClr val="accent3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596D1201-3BCC-7942-8C91-47DC7DAB3724}"/>
                  </a:ext>
                </a:extLst>
              </p:cNvPr>
              <p:cNvSpPr txBox="1"/>
              <p:nvPr/>
            </p:nvSpPr>
            <p:spPr>
              <a:xfrm>
                <a:off x="5500612" y="3081402"/>
                <a:ext cx="40081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2" name="TextBox 551">
                <a:extLst>
                  <a:ext uri="{FF2B5EF4-FFF2-40B4-BE49-F238E27FC236}">
                    <a16:creationId xmlns:a16="http://schemas.microsoft.com/office/drawing/2014/main" id="{596D1201-3BCC-7942-8C91-47DC7DAB3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612" y="3081402"/>
                <a:ext cx="400815" cy="207749"/>
              </a:xfrm>
              <a:prstGeom prst="rect">
                <a:avLst/>
              </a:prstGeom>
              <a:blipFill>
                <a:blip r:embed="rId18"/>
                <a:stretch>
                  <a:fillRect l="-10606" r="-303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3" name="TextBox 552">
            <a:extLst>
              <a:ext uri="{FF2B5EF4-FFF2-40B4-BE49-F238E27FC236}">
                <a16:creationId xmlns:a16="http://schemas.microsoft.com/office/drawing/2014/main" id="{48F2A2D9-471B-B645-A675-1BBBC5249C6A}"/>
              </a:ext>
            </a:extLst>
          </p:cNvPr>
          <p:cNvSpPr txBox="1"/>
          <p:nvPr/>
        </p:nvSpPr>
        <p:spPr>
          <a:xfrm>
            <a:off x="4116609" y="3425859"/>
            <a:ext cx="11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</a:t>
            </a:r>
          </a:p>
        </p:txBody>
      </p:sp>
      <p:sp>
        <p:nvSpPr>
          <p:cNvPr id="554" name="Arrow: Notched Right 200">
            <a:extLst>
              <a:ext uri="{FF2B5EF4-FFF2-40B4-BE49-F238E27FC236}">
                <a16:creationId xmlns:a16="http://schemas.microsoft.com/office/drawing/2014/main" id="{B53D2A78-6EE8-5B49-B5F4-4BE9F141A846}"/>
              </a:ext>
            </a:extLst>
          </p:cNvPr>
          <p:cNvSpPr/>
          <p:nvPr/>
        </p:nvSpPr>
        <p:spPr>
          <a:xfrm rot="18012401">
            <a:off x="3333503" y="3829376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5" name="Arrow: Notched Right 200">
            <a:extLst>
              <a:ext uri="{FF2B5EF4-FFF2-40B4-BE49-F238E27FC236}">
                <a16:creationId xmlns:a16="http://schemas.microsoft.com/office/drawing/2014/main" id="{B9A0BDBE-178D-A247-A5F1-23BE91E7CBF5}"/>
              </a:ext>
            </a:extLst>
          </p:cNvPr>
          <p:cNvSpPr/>
          <p:nvPr/>
        </p:nvSpPr>
        <p:spPr>
          <a:xfrm rot="12430959">
            <a:off x="3206046" y="1796254"/>
            <a:ext cx="387577" cy="250718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56" name="TextBox 555">
            <a:extLst>
              <a:ext uri="{FF2B5EF4-FFF2-40B4-BE49-F238E27FC236}">
                <a16:creationId xmlns:a16="http://schemas.microsoft.com/office/drawing/2014/main" id="{C6C736DE-5433-C54E-A3C6-5BB7758282A7}"/>
              </a:ext>
            </a:extLst>
          </p:cNvPr>
          <p:cNvSpPr txBox="1"/>
          <p:nvPr/>
        </p:nvSpPr>
        <p:spPr>
          <a:xfrm>
            <a:off x="3046852" y="1319868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Refine Model</a:t>
            </a:r>
          </a:p>
        </p:txBody>
      </p:sp>
      <p:sp>
        <p:nvSpPr>
          <p:cNvPr id="560" name="Arrow: Notched Right 200">
            <a:extLst>
              <a:ext uri="{FF2B5EF4-FFF2-40B4-BE49-F238E27FC236}">
                <a16:creationId xmlns:a16="http://schemas.microsoft.com/office/drawing/2014/main" id="{5092D9EB-2D7B-A74A-9429-96359F7780F5}"/>
              </a:ext>
            </a:extLst>
          </p:cNvPr>
          <p:cNvSpPr/>
          <p:nvPr/>
        </p:nvSpPr>
        <p:spPr>
          <a:xfrm>
            <a:off x="4488593" y="4254927"/>
            <a:ext cx="2245826" cy="296734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1" name="Arrow: Notched Right 200">
            <a:extLst>
              <a:ext uri="{FF2B5EF4-FFF2-40B4-BE49-F238E27FC236}">
                <a16:creationId xmlns:a16="http://schemas.microsoft.com/office/drawing/2014/main" id="{5197100C-B55A-9B46-BF1B-F97AB82479B7}"/>
              </a:ext>
            </a:extLst>
          </p:cNvPr>
          <p:cNvSpPr/>
          <p:nvPr/>
        </p:nvSpPr>
        <p:spPr>
          <a:xfrm rot="5400000">
            <a:off x="7204005" y="3474178"/>
            <a:ext cx="652777" cy="231467"/>
          </a:xfrm>
          <a:prstGeom prst="notched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FFE7622D-6904-F243-BEA4-0396FA3E5BB3}"/>
              </a:ext>
            </a:extLst>
          </p:cNvPr>
          <p:cNvSpPr txBox="1"/>
          <p:nvPr/>
        </p:nvSpPr>
        <p:spPr>
          <a:xfrm>
            <a:off x="6734419" y="4085383"/>
            <a:ext cx="1964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 Performance Evaluation</a:t>
            </a:r>
          </a:p>
        </p:txBody>
      </p:sp>
      <p:sp>
        <p:nvSpPr>
          <p:cNvPr id="559" name="Title 1">
            <a:extLst>
              <a:ext uri="{FF2B5EF4-FFF2-40B4-BE49-F238E27FC236}">
                <a16:creationId xmlns:a16="http://schemas.microsoft.com/office/drawing/2014/main" id="{00EFCDE2-19BD-E040-8775-C79D925C02B0}"/>
              </a:ext>
            </a:extLst>
          </p:cNvPr>
          <p:cNvSpPr txBox="1">
            <a:spLocks/>
          </p:cNvSpPr>
          <p:nvPr/>
        </p:nvSpPr>
        <p:spPr>
          <a:xfrm>
            <a:off x="446249" y="163495"/>
            <a:ext cx="8251502" cy="85725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To protect against overfitting, see how well the model performs on previously unseen data.</a:t>
            </a:r>
          </a:p>
        </p:txBody>
      </p:sp>
    </p:spTree>
    <p:extLst>
      <p:ext uri="{BB962C8B-B14F-4D97-AF65-F5344CB8AC3E}">
        <p14:creationId xmlns:p14="http://schemas.microsoft.com/office/powerpoint/2010/main" val="3221174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83F67-9FD1-394B-A2D3-83F0379090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778" y="1598184"/>
            <a:ext cx="7082444" cy="31506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20809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C308-2BB0-1E42-8B80-3B1DE9459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D62A5C0-23BD-8945-9AD2-C7C9949DC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1025525"/>
            <a:ext cx="4629150" cy="30861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A4055-FF83-7A4C-AFD9-3D033702D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5068" y="1684102"/>
            <a:ext cx="3297503" cy="2165140"/>
          </a:xfrm>
        </p:spPr>
        <p:txBody>
          <a:bodyPr/>
          <a:lstStyle/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/>
              <a:t>During optimization, we can check the validation loss as we go.</a:t>
            </a:r>
          </a:p>
          <a:p>
            <a:endParaRPr lang="en-US" dirty="0"/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/>
              <a:t>Instead of optimizing to convergence, we can optimize until the </a:t>
            </a:r>
            <a:r>
              <a:rPr lang="en-US" i="1" dirty="0"/>
              <a:t>validation</a:t>
            </a:r>
            <a:r>
              <a:rPr lang="en-US" dirty="0"/>
              <a:t> loss stops improving</a:t>
            </a:r>
          </a:p>
          <a:p>
            <a:pPr marL="742931" lvl="1" indent="-285743">
              <a:buFont typeface="Arial" panose="020B0604020202020204" pitchFamily="34" charset="0"/>
              <a:buChar char="•"/>
            </a:pPr>
            <a:r>
              <a:rPr lang="en-US" dirty="0"/>
              <a:t>Saves computational cost</a:t>
            </a:r>
          </a:p>
          <a:p>
            <a:pPr marL="742931" lvl="1" indent="-285743">
              <a:buFont typeface="Arial" panose="020B0604020202020204" pitchFamily="34" charset="0"/>
              <a:buChar char="•"/>
            </a:pPr>
            <a:r>
              <a:rPr lang="en-US" dirty="0"/>
              <a:t>Performs better on validation (and test) sets</a:t>
            </a:r>
          </a:p>
          <a:p>
            <a:pPr marL="285743" indent="-285743">
              <a:buFont typeface="Arial" panose="020B0604020202020204" pitchFamily="34" charset="0"/>
              <a:buChar char="•"/>
            </a:pPr>
            <a:r>
              <a:rPr lang="en-US" dirty="0"/>
              <a:t>Widely used technique in the field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9CCC22-8B75-064A-BE95-AFCACCE6956D}"/>
              </a:ext>
            </a:extLst>
          </p:cNvPr>
          <p:cNvCxnSpPr/>
          <p:nvPr/>
        </p:nvCxnSpPr>
        <p:spPr>
          <a:xfrm flipV="1">
            <a:off x="7007703" y="3714245"/>
            <a:ext cx="80920" cy="453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4D266EB-1164-924C-A2E7-D94C9ECD80DE}"/>
              </a:ext>
            </a:extLst>
          </p:cNvPr>
          <p:cNvSpPr txBox="1"/>
          <p:nvPr/>
        </p:nvSpPr>
        <p:spPr>
          <a:xfrm>
            <a:off x="5552529" y="4225292"/>
            <a:ext cx="299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Loss Keeps Improving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7F3184-6298-DA4C-A91B-2B1010573450}"/>
              </a:ext>
            </a:extLst>
          </p:cNvPr>
          <p:cNvCxnSpPr>
            <a:cxnSpLocks/>
          </p:cNvCxnSpPr>
          <p:nvPr/>
        </p:nvCxnSpPr>
        <p:spPr>
          <a:xfrm>
            <a:off x="6287512" y="2476164"/>
            <a:ext cx="0" cy="8496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1CF2CFF-D294-8E45-9607-9DF23CEF4C42}"/>
              </a:ext>
            </a:extLst>
          </p:cNvPr>
          <p:cNvSpPr/>
          <p:nvPr/>
        </p:nvSpPr>
        <p:spPr>
          <a:xfrm>
            <a:off x="5196480" y="1800886"/>
            <a:ext cx="27660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Best Validation (and Generalization) Here</a:t>
            </a:r>
          </a:p>
        </p:txBody>
      </p:sp>
    </p:spTree>
    <p:extLst>
      <p:ext uri="{BB962C8B-B14F-4D97-AF65-F5344CB8AC3E}">
        <p14:creationId xmlns:p14="http://schemas.microsoft.com/office/powerpoint/2010/main" val="2699406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99C0A-52BD-924F-9DED-4518BBDCC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Other Ways to Use the Validation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0377F-3097-1A48-9A4F-3D5F2AF94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7485"/>
            <a:ext cx="8229600" cy="3327138"/>
          </a:xfrm>
        </p:spPr>
        <p:txBody>
          <a:bodyPr>
            <a:normAutofit/>
          </a:bodyPr>
          <a:lstStyle/>
          <a:p>
            <a:r>
              <a:rPr lang="en-US" dirty="0"/>
              <a:t>Choosing between models (e.g. MLP, LR)</a:t>
            </a:r>
          </a:p>
          <a:p>
            <a:endParaRPr lang="en-US" dirty="0"/>
          </a:p>
          <a:p>
            <a:r>
              <a:rPr lang="en-US" dirty="0"/>
              <a:t>Choosing how strongly to </a:t>
            </a:r>
            <a:r>
              <a:rPr lang="en-US" i="1" dirty="0"/>
              <a:t>regularize</a:t>
            </a:r>
            <a:r>
              <a:rPr lang="en-US" dirty="0"/>
              <a:t> the model, i.e. penalize parameters</a:t>
            </a:r>
          </a:p>
          <a:p>
            <a:endParaRPr lang="en-US" dirty="0"/>
          </a:p>
          <a:p>
            <a:r>
              <a:rPr lang="en-US" dirty="0"/>
              <a:t>Choosing network depth, width, etc.</a:t>
            </a:r>
          </a:p>
          <a:p>
            <a:endParaRPr lang="en-US" dirty="0"/>
          </a:p>
          <a:p>
            <a:r>
              <a:rPr lang="en-US" dirty="0"/>
              <a:t>Many other “</a:t>
            </a:r>
            <a:r>
              <a:rPr lang="en-US" dirty="0" err="1"/>
              <a:t>hyperparameters</a:t>
            </a:r>
            <a:r>
              <a:rPr lang="en-US" dirty="0"/>
              <a:t>” we might tune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393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9ED4-AB96-CE44-B7ED-A86395A7A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91100-1397-D54D-9629-4B5F4400E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Learning</a:t>
            </a:r>
            <a:r>
              <a:rPr lang="en-US" dirty="0"/>
              <a:t> consists in setting model parameters to maximize some measure of fit (or equivalently, minimize some loss)</a:t>
            </a:r>
          </a:p>
          <a:p>
            <a:endParaRPr lang="en-US" dirty="0"/>
          </a:p>
          <a:p>
            <a:r>
              <a:rPr lang="en-US" dirty="0"/>
              <a:t>This sounds easy, but is difficult in practice when working with complex models</a:t>
            </a:r>
          </a:p>
          <a:p>
            <a:endParaRPr lang="en-US" dirty="0"/>
          </a:p>
          <a:p>
            <a:r>
              <a:rPr lang="en-US" dirty="0"/>
              <a:t>Greater model complexity is often, but not always, advantageous</a:t>
            </a:r>
          </a:p>
          <a:p>
            <a:endParaRPr lang="en-US" dirty="0"/>
          </a:p>
          <a:p>
            <a:r>
              <a:rPr lang="en-US" dirty="0"/>
              <a:t>Proper model validation is critical to estimate real-world performance and prevent overfitting</a:t>
            </a:r>
          </a:p>
        </p:txBody>
      </p:sp>
    </p:spTree>
    <p:extLst>
      <p:ext uri="{BB962C8B-B14F-4D97-AF65-F5344CB8AC3E}">
        <p14:creationId xmlns:p14="http://schemas.microsoft.com/office/powerpoint/2010/main" val="3514329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4DDC9-A08B-5C41-A6D3-65EBD25B0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20" y="1312081"/>
            <a:ext cx="4749800" cy="2971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565265" y="1592676"/>
                <a:ext cx="3158836" cy="29748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u="sng" dirty="0"/>
                  <a:t>We know: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rotate G1 by 1 radian, G2 will rotate by –12/8 radians.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G2 rotates by 1 radian, G3 will rotate by -8/6 radians.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400" dirty="0"/>
                  <a:t>How do we determine the effect of G1 on G3?</a:t>
                </a:r>
              </a:p>
              <a:p>
                <a:pPr marL="285750" indent="-285750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1400" dirty="0"/>
                  <a:t>Multiply the effects.</a:t>
                </a:r>
              </a:p>
              <a:p>
                <a:pPr marL="285750" indent="-285750">
                  <a:spcAft>
                    <a:spcPts val="1200"/>
                  </a:spcAft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sz="1400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400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sz="1400" b="0" i="1" dirty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sz="1400" b="0" i="1" dirty="0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65" y="1592676"/>
                <a:ext cx="3158836" cy="2974853"/>
              </a:xfrm>
              <a:prstGeom prst="rect">
                <a:avLst/>
              </a:prstGeo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49CE5A0-52CC-E24A-BD96-8284258D4DBD}"/>
              </a:ext>
            </a:extLst>
          </p:cNvPr>
          <p:cNvSpPr txBox="1"/>
          <p:nvPr/>
        </p:nvSpPr>
        <p:spPr>
          <a:xfrm>
            <a:off x="4995950" y="222781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7F13D5-0F0C-8C43-8D02-3A574A8E2EAD}"/>
              </a:ext>
            </a:extLst>
          </p:cNvPr>
          <p:cNvSpPr txBox="1"/>
          <p:nvPr/>
        </p:nvSpPr>
        <p:spPr>
          <a:xfrm>
            <a:off x="6349595" y="261331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A867EA-E8C3-D045-BDD1-1E081C5B3987}"/>
              </a:ext>
            </a:extLst>
          </p:cNvPr>
          <p:cNvSpPr txBox="1"/>
          <p:nvPr/>
        </p:nvSpPr>
        <p:spPr>
          <a:xfrm>
            <a:off x="7552083" y="257659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</p:spTree>
    <p:extLst>
      <p:ext uri="{BB962C8B-B14F-4D97-AF65-F5344CB8AC3E}">
        <p14:creationId xmlns:p14="http://schemas.microsoft.com/office/powerpoint/2010/main" val="25868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556952" y="1584916"/>
                <a:ext cx="3158836" cy="29903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u="sng" dirty="0"/>
                  <a:t>We know: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by a small amount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will increase by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by a small amount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will increase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400" dirty="0"/>
                  <a:t> (depends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)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1400" dirty="0"/>
                  <a:t>How do we determine the effect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on the cross-entropy loss (which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)?</a:t>
                </a:r>
              </a:p>
              <a:p>
                <a:pPr marL="285750" indent="-285750">
                  <a:spcAft>
                    <a:spcPts val="1200"/>
                  </a:spcAft>
                  <a:buFont typeface="Wingdings" pitchFamily="2" charset="2"/>
                  <a:buChar char="Ø"/>
                </a:pPr>
                <a:r>
                  <a:rPr lang="en-US" sz="1400" dirty="0"/>
                  <a:t>Multiply the effects.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52" y="1584916"/>
                <a:ext cx="3158836" cy="2990370"/>
              </a:xfrm>
              <a:prstGeom prst="rect">
                <a:avLst/>
              </a:prstGeom>
              <a:blipFill>
                <a:blip r:embed="rId2"/>
                <a:stretch>
                  <a:fillRect l="-400" t="-424" b="-12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8F70FA5-3DB0-104C-A992-D9615D1CA4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413" y="1802998"/>
            <a:ext cx="3553373" cy="25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4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1D22D-91DE-D745-874D-4C726416445D}"/>
              </a:ext>
            </a:extLst>
          </p:cNvPr>
          <p:cNvSpPr txBox="1"/>
          <p:nvPr/>
        </p:nvSpPr>
        <p:spPr>
          <a:xfrm>
            <a:off x="640079" y="1472244"/>
            <a:ext cx="310896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400" u="sng" dirty="0"/>
              <a:t>This is called the </a:t>
            </a:r>
            <a:r>
              <a:rPr lang="en-US" sz="1400" i="1" u="sng" dirty="0"/>
              <a:t>chain rule </a:t>
            </a:r>
            <a:r>
              <a:rPr lang="en-US" sz="1400" u="sng" dirty="0"/>
              <a:t>(calc 101)</a:t>
            </a:r>
            <a:endParaRPr lang="en-US" sz="1400" i="1" u="sng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use it to see how small changes in parameters affect the loss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Could be a very long chain…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Some parameters have a greater effect than others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We change all parameters at once, with each change proportional to that parameter’s effect on the loss</a:t>
            </a:r>
          </a:p>
          <a:p>
            <a:pPr marL="800066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This is </a:t>
            </a:r>
            <a:r>
              <a:rPr lang="en-US" sz="1400" i="1" dirty="0"/>
              <a:t>gradient descent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F70FA5-3DB0-104C-A992-D9615D1CA4C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7413" y="1802998"/>
            <a:ext cx="3553373" cy="255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73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89BB7-720B-E641-9EA4-E10DD522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Strategy: determine how small changes in parameters affect the loss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/>
              <p:nvPr/>
            </p:nvSpPr>
            <p:spPr>
              <a:xfrm>
                <a:off x="656705" y="1580877"/>
                <a:ext cx="3532013" cy="2466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sz="1400" u="sng" dirty="0"/>
                  <a:t>It could be a very long (and complex) chain…</a:t>
                </a:r>
                <a:endParaRPr lang="en-US" sz="1400" i="1" u="sng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If we 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/>
                  <a:t> by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1400" dirty="0"/>
                  <a:t>, it changes </a:t>
                </a:r>
                <a:r>
                  <a:rPr lang="en-US" sz="1400" i="1" dirty="0"/>
                  <a:t>all</a:t>
                </a:r>
                <a:r>
                  <a:rPr lang="en-US" sz="1400" dirty="0"/>
                  <a:t>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1400" dirty="0"/>
                  <a:t>…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…each of which changes </a:t>
                </a:r>
                <a:r>
                  <a:rPr lang="en-US" sz="1400" i="1" dirty="0"/>
                  <a:t>all </a:t>
                </a:r>
                <a:r>
                  <a:rPr lang="en-US" sz="1400" dirty="0"/>
                  <a:t>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…each of which changes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400" dirty="0"/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Machine learning software like TensorFlow allows us to keep track, even for very complicated models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181D22D-91DE-D745-874D-4C7264164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705" y="1580877"/>
                <a:ext cx="3532013" cy="2466060"/>
              </a:xfrm>
              <a:prstGeom prst="rect">
                <a:avLst/>
              </a:prstGeom>
              <a:blipFill>
                <a:blip r:embed="rId2"/>
                <a:stretch>
                  <a:fillRect l="-358" t="-513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518A479-A776-3B4F-8612-7FB7CD05DB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6181" y="1472244"/>
            <a:ext cx="3092336" cy="31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89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For simple models, minimizing the loss is easy.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261" y="2147159"/>
            <a:ext cx="5601478" cy="28007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F55A68-D73C-C447-9F39-27750C885519}"/>
              </a:ext>
            </a:extLst>
          </p:cNvPr>
          <p:cNvSpPr/>
          <p:nvPr/>
        </p:nvSpPr>
        <p:spPr>
          <a:xfrm>
            <a:off x="2286000" y="82372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There are a limited number of parameters to consider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Here, the loss is ‘bowl-shaped’, or </a:t>
            </a:r>
            <a:r>
              <a:rPr lang="en-US" sz="1400" i="1" dirty="0"/>
              <a:t>convex</a:t>
            </a:r>
            <a:r>
              <a:rPr lang="en-US" sz="1400" dirty="0"/>
              <a:t>; we can simply walk downhill from our current position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For linear regression, we can simply </a:t>
            </a:r>
            <a:r>
              <a:rPr lang="en-US" sz="1400" i="1" dirty="0"/>
              <a:t>solve </a:t>
            </a:r>
            <a:r>
              <a:rPr lang="en-US" sz="1400" dirty="0"/>
              <a:t>for the best parameters; but in general this is not true</a:t>
            </a:r>
          </a:p>
        </p:txBody>
      </p:sp>
    </p:spTree>
    <p:extLst>
      <p:ext uri="{BB962C8B-B14F-4D97-AF65-F5344CB8AC3E}">
        <p14:creationId xmlns:p14="http://schemas.microsoft.com/office/powerpoint/2010/main" val="2577806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p confused ma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614" y="1750595"/>
            <a:ext cx="547049" cy="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lip art mountai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32" y="1357243"/>
            <a:ext cx="8056337" cy="3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416E180-17B7-4641-9211-C249B77D1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For complex models, it is much more difficult…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7098D5-02FE-C44B-B597-3009CCD85892}"/>
              </a:ext>
            </a:extLst>
          </p:cNvPr>
          <p:cNvSpPr/>
          <p:nvPr/>
        </p:nvSpPr>
        <p:spPr>
          <a:xfrm>
            <a:off x="543831" y="838879"/>
            <a:ext cx="4572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High-dimensional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Non-convex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No closed-form solution</a:t>
            </a:r>
          </a:p>
        </p:txBody>
      </p:sp>
    </p:spTree>
    <p:extLst>
      <p:ext uri="{BB962C8B-B14F-4D97-AF65-F5344CB8AC3E}">
        <p14:creationId xmlns:p14="http://schemas.microsoft.com/office/powerpoint/2010/main" val="95781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clip confused man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7614" y="1750595"/>
            <a:ext cx="547049" cy="44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lip art mountain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32" y="1357243"/>
            <a:ext cx="8056337" cy="34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5D8221-1EE1-7A48-9F7A-0DF24B39C4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236" y="1542721"/>
            <a:ext cx="2316897" cy="21933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F992F-F5E0-1A4D-A3FD-F38C2FBA36A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8574" y="1542721"/>
            <a:ext cx="2439040" cy="23089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991DF8-7FB7-B44C-B04A-634F5944E64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24936" y="2333423"/>
            <a:ext cx="2305356" cy="21824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DC5D4-7B5D-1548-A8F2-41B25B1C3AF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2145" y="1971828"/>
            <a:ext cx="1925278" cy="18225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C7368-65C1-334B-9FDB-FAB2C3708EA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5542" y="2180538"/>
            <a:ext cx="3247065" cy="30738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10A117-5331-734E-A73C-39C76D94159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9014" y="1663609"/>
            <a:ext cx="1978576" cy="18730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AD6141-7B3C-2A4E-8BAA-00504C2E8A4E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114" y="2441939"/>
            <a:ext cx="3515855" cy="3328343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28C91FA-A678-164B-BF37-DAA7F2C4D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5602"/>
            <a:ext cx="9144000" cy="661648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…and we’re never sure we’ve found the </a:t>
            </a:r>
            <a:r>
              <a:rPr lang="en-US" sz="2800" i="1" dirty="0"/>
              <a:t>best</a:t>
            </a:r>
            <a:r>
              <a:rPr lang="en-US" sz="2800" dirty="0"/>
              <a:t> parameters</a:t>
            </a:r>
          </a:p>
        </p:txBody>
      </p:sp>
    </p:spTree>
    <p:extLst>
      <p:ext uri="{BB962C8B-B14F-4D97-AF65-F5344CB8AC3E}">
        <p14:creationId xmlns:p14="http://schemas.microsoft.com/office/powerpoint/2010/main" val="9058286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10724</TotalTime>
  <Words>1320</Words>
  <Application>Microsoft Macintosh PowerPoint</Application>
  <PresentationFormat>On-screen Show (16:9)</PresentationFormat>
  <Paragraphs>198</Paragraphs>
  <Slides>22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Wingdings</vt:lpstr>
      <vt:lpstr>1_Office Theme</vt:lpstr>
      <vt:lpstr>2_Office Theme</vt:lpstr>
      <vt:lpstr>Training and Overfitting </vt:lpstr>
      <vt:lpstr>Strategy: determine how small changes in parameters affect the loss</vt:lpstr>
      <vt:lpstr>Strategy: determine how small changes in parameters affect the loss</vt:lpstr>
      <vt:lpstr>Strategy: determine how small changes in parameters affect the loss</vt:lpstr>
      <vt:lpstr>Strategy: determine how small changes in parameters affect the loss</vt:lpstr>
      <vt:lpstr>Strategy: determine how small changes in parameters affect the loss</vt:lpstr>
      <vt:lpstr>For simple models, minimizing the loss is easy.</vt:lpstr>
      <vt:lpstr>For complex models, it is much more difficult…</vt:lpstr>
      <vt:lpstr>…and we’re never sure we’ve found the best parameters</vt:lpstr>
      <vt:lpstr>Learning in Neural Networks</vt:lpstr>
      <vt:lpstr>Overfitting</vt:lpstr>
      <vt:lpstr>Recall: improving one prediction may worsen another</vt:lpstr>
      <vt:lpstr>With a big a enough model, this is no longer true.</vt:lpstr>
      <vt:lpstr>We like flexible, non-linear decision boundaries…</vt:lpstr>
      <vt:lpstr>But when we start making our decision boundary arbitrarily complex to `fit’ the training set… this is overfitting</vt:lpstr>
      <vt:lpstr>Overfitting</vt:lpstr>
      <vt:lpstr>Classic Example:  Increasing Polynomial Order</vt:lpstr>
      <vt:lpstr>With a complex enough model, we can typically predict our training labels perfectly.</vt:lpstr>
      <vt:lpstr>PowerPoint Presentation</vt:lpstr>
      <vt:lpstr>Early Stopping</vt:lpstr>
      <vt:lpstr>Other Ways to Use the Validation Set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312</cp:revision>
  <cp:lastPrinted>2018-06-22T18:27:38Z</cp:lastPrinted>
  <dcterms:created xsi:type="dcterms:W3CDTF">2018-06-03T14:52:22Z</dcterms:created>
  <dcterms:modified xsi:type="dcterms:W3CDTF">2021-05-22T01:11:33Z</dcterms:modified>
</cp:coreProperties>
</file>